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notesSlides/notesSlide12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2.xml" ContentType="application/vnd.openxmlformats-officedocument.themeOverride+xml"/>
  <Override PartName="/ppt/charts/chart17.xml" ContentType="application/vnd.openxmlformats-officedocument.drawingml.chart+xml"/>
  <Override PartName="/ppt/theme/themeOverride3.xml" ContentType="application/vnd.openxmlformats-officedocument.themeOverride+xml"/>
  <Override PartName="/ppt/charts/chart18.xml" ContentType="application/vnd.openxmlformats-officedocument.drawingml.chart+xml"/>
  <Override PartName="/ppt/notesSlides/notesSlide13.xml" ContentType="application/vnd.openxmlformats-officedocument.presentationml.notesSlide+xml"/>
  <Override PartName="/ppt/charts/chart19.xml" ContentType="application/vnd.openxmlformats-officedocument.drawingml.chart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0.xml" ContentType="application/vnd.openxmlformats-officedocument.drawingml.chart+xml"/>
  <Override PartName="/ppt/theme/themeOverride4.xml" ContentType="application/vnd.openxmlformats-officedocument.themeOverride+xml"/>
  <Override PartName="/ppt/notesSlides/notesSlide16.xml" ContentType="application/vnd.openxmlformats-officedocument.presentationml.notesSlide+xml"/>
  <Override PartName="/ppt/charts/chart21.xml" ContentType="application/vnd.openxmlformats-officedocument.drawingml.chart+xml"/>
  <Override PartName="/ppt/theme/themeOverride5.xml" ContentType="application/vnd.openxmlformats-officedocument.themeOverride+xml"/>
  <Override PartName="/ppt/drawings/drawing6.xml" ContentType="application/vnd.openxmlformats-officedocument.drawingml.chartshapes+xml"/>
  <Override PartName="/ppt/charts/chart22.xml" ContentType="application/vnd.openxmlformats-officedocument.drawingml.chart+xml"/>
  <Override PartName="/ppt/theme/themeOverride6.xml" ContentType="application/vnd.openxmlformats-officedocument.themeOverride+xml"/>
  <Override PartName="/ppt/drawings/drawing7.xml" ContentType="application/vnd.openxmlformats-officedocument.drawingml.chartshape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834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2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3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5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6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34667541557305E-2"/>
          <c:y val="8.4257363662875506E-2"/>
          <c:w val="0.893354221347332"/>
          <c:h val="0.72744634004082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Excellent/good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Central government</c:v>
                </c:pt>
                <c:pt idx="1">
                  <c:v>Police</c:v>
                </c:pt>
                <c:pt idx="2">
                  <c:v>Army in your area</c:v>
                </c:pt>
                <c:pt idx="3">
                  <c:v>District government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0.39</c:v>
                </c:pt>
                <c:pt idx="1">
                  <c:v>0.38</c:v>
                </c:pt>
                <c:pt idx="2">
                  <c:v>0.35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53888"/>
        <c:axId val="51516160"/>
      </c:barChart>
      <c:catAx>
        <c:axId val="41253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51516160"/>
        <c:crosses val="autoZero"/>
        <c:auto val="1"/>
        <c:lblAlgn val="ctr"/>
        <c:lblOffset val="100"/>
        <c:noMultiLvlLbl val="0"/>
      </c:catAx>
      <c:valAx>
        <c:axId val="51516160"/>
        <c:scaling>
          <c:orientation val="minMax"/>
          <c:max val="0.9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41253888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97523622047244"/>
          <c:y val="0.187037037037037"/>
          <c:w val="0.60217497812773402"/>
          <c:h val="4.7961067366579201E-2"/>
        </c:manualLayout>
      </c:layout>
      <c:overlay val="0"/>
      <c:spPr>
        <a:ln>
          <a:noFill/>
        </a:ln>
      </c:spPr>
      <c:txPr>
        <a:bodyPr/>
        <a:lstStyle/>
        <a:p>
          <a:pPr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3034667541557305E-2"/>
          <c:y val="0.10833143773695"/>
          <c:w val="0.88085422134733204"/>
          <c:h val="0.768187080781569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Strong leader</c:v>
                </c:pt>
                <c:pt idx="1">
                  <c:v>Islamic state</c:v>
                </c:pt>
                <c:pt idx="2">
                  <c:v>Democracy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0.16</c:v>
                </c:pt>
                <c:pt idx="1">
                  <c:v>0.25</c:v>
                </c:pt>
                <c:pt idx="2">
                  <c:v>0.54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896704"/>
        <c:axId val="83501440"/>
      </c:barChart>
      <c:catAx>
        <c:axId val="55896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83501440"/>
        <c:crosses val="autoZero"/>
        <c:auto val="1"/>
        <c:lblAlgn val="ctr"/>
        <c:lblOffset val="100"/>
        <c:noMultiLvlLbl val="0"/>
      </c:catAx>
      <c:valAx>
        <c:axId val="8350144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55896704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034667541557305E-2"/>
          <c:y val="0.10833143773695"/>
          <c:w val="0.87807644356955405"/>
          <c:h val="0.71448337707786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Group A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F6FC6">
                  <a:lumMod val="75000"/>
                </a:srgbClr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F6FC6">
                  <a:lumMod val="40000"/>
                  <a:lumOff val="60000"/>
                </a:srgbClr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04617B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7CCA62"/>
              </a:solidFill>
              <a:ln w="12700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Gender</c:v>
                </c:pt>
                <c:pt idx="1">
                  <c:v>Age</c:v>
                </c:pt>
                <c:pt idx="2">
                  <c:v>Region</c:v>
                </c:pt>
                <c:pt idx="3">
                  <c:v>Urban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0.61</c:v>
                </c:pt>
                <c:pt idx="1">
                  <c:v>0.57999999999999996</c:v>
                </c:pt>
                <c:pt idx="2">
                  <c:v>0.53</c:v>
                </c:pt>
                <c:pt idx="3">
                  <c:v>0.65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Group B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A7D5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F6FC6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10CF9B">
                  <a:lumMod val="60000"/>
                  <a:lumOff val="4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7CCA62">
                  <a:lumMod val="40000"/>
                  <a:lumOff val="6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Gender</c:v>
                </c:pt>
                <c:pt idx="1">
                  <c:v>Age</c:v>
                </c:pt>
                <c:pt idx="2">
                  <c:v>Region</c:v>
                </c:pt>
                <c:pt idx="3">
                  <c:v>Urban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0.47</c:v>
                </c:pt>
                <c:pt idx="1">
                  <c:v>0.62</c:v>
                </c:pt>
                <c:pt idx="2">
                  <c:v>0.61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72384"/>
        <c:axId val="83878272"/>
      </c:barChart>
      <c:catAx>
        <c:axId val="83872384"/>
        <c:scaling>
          <c:orientation val="minMax"/>
        </c:scaling>
        <c:delete val="1"/>
        <c:axPos val="b"/>
        <c:majorTickMark val="out"/>
        <c:minorTickMark val="none"/>
        <c:tickLblPos val="nextTo"/>
        <c:crossAx val="83878272"/>
        <c:crosses val="autoZero"/>
        <c:auto val="1"/>
        <c:lblAlgn val="ctr"/>
        <c:lblOffset val="100"/>
        <c:noMultiLvlLbl val="0"/>
      </c:catAx>
      <c:valAx>
        <c:axId val="83878272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83872384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 rot="-5400000" vert="horz"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34667541557305E-2"/>
          <c:y val="8.4257363662875506E-2"/>
          <c:w val="0.88640977690288703"/>
          <c:h val="0.77744634004082802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Sheet1!$A$2</c:f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cat>
            <c:multiLvlStrRef>
              <c:f>Sheet1!$B$1:$C$1</c:f>
            </c:multiLvlStrRef>
          </c:cat>
          <c:val>
            <c:numRef>
              <c:f>Sheet1!$B$2:$C$2</c:f>
            </c:numRef>
          </c:val>
        </c:ser>
        <c:ser>
          <c:idx val="3"/>
          <c:order val="3"/>
          <c:tx>
            <c:strRef>
              <c:f>Sheet1!$A$3</c:f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</c:spPr>
          <c:invertIfNegative val="0"/>
          <c:cat>
            <c:multiLvlStrRef>
              <c:f>Sheet1!$B$1:$C$1</c:f>
            </c:multiLvlStrRef>
          </c:cat>
          <c:val>
            <c:numRef>
              <c:f>Sheet1!$B$3:$C$3</c:f>
            </c:numRef>
          </c:val>
        </c:ser>
        <c:ser>
          <c:idx val="0"/>
          <c:order val="0"/>
          <c:tx>
            <c:strRef>
              <c:f>Sheet1!$A$2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Strictly</c:v>
                </c:pt>
                <c:pt idx="1">
                  <c:v>Not strictly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0.39</c:v>
                </c:pt>
                <c:pt idx="1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Very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Strictly</c:v>
                </c:pt>
                <c:pt idx="1">
                  <c:v>Not strictly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0.44</c:v>
                </c:pt>
                <c:pt idx="1">
                  <c:v>0.01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8552192"/>
        <c:axId val="88553728"/>
      </c:barChart>
      <c:catAx>
        <c:axId val="88552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88553728"/>
        <c:crosses val="autoZero"/>
        <c:auto val="1"/>
        <c:lblAlgn val="ctr"/>
        <c:lblOffset val="100"/>
        <c:noMultiLvlLbl val="0"/>
      </c:catAx>
      <c:valAx>
        <c:axId val="8855372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88552192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34667541557305E-2"/>
          <c:y val="8.4257363662875506E-2"/>
          <c:w val="0.88640977690288703"/>
          <c:h val="0.777446340040828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Young men</c:v>
                </c:pt>
                <c:pt idx="1">
                  <c:v>Older men</c:v>
                </c:pt>
                <c:pt idx="2">
                  <c:v>Young women</c:v>
                </c:pt>
                <c:pt idx="3">
                  <c:v>Older women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0.3</c:v>
                </c:pt>
                <c:pt idx="1">
                  <c:v>0.41</c:v>
                </c:pt>
                <c:pt idx="2">
                  <c:v>0.47</c:v>
                </c:pt>
                <c:pt idx="3">
                  <c:v>0.36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Very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Young men</c:v>
                </c:pt>
                <c:pt idx="1">
                  <c:v>Older men</c:v>
                </c:pt>
                <c:pt idx="2">
                  <c:v>Young women</c:v>
                </c:pt>
                <c:pt idx="3">
                  <c:v>Older women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0.57999999999999996</c:v>
                </c:pt>
                <c:pt idx="1">
                  <c:v>0.45</c:v>
                </c:pt>
                <c:pt idx="2">
                  <c:v>0.31</c:v>
                </c:pt>
                <c:pt idx="3">
                  <c:v>0.36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9965312"/>
        <c:axId val="89966848"/>
      </c:barChart>
      <c:catAx>
        <c:axId val="89965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89966848"/>
        <c:crosses val="autoZero"/>
        <c:auto val="1"/>
        <c:lblAlgn val="ctr"/>
        <c:lblOffset val="100"/>
        <c:noMultiLvlLbl val="0"/>
      </c:catAx>
      <c:valAx>
        <c:axId val="8996684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89965312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r"/>
      <c:layout>
        <c:manualLayout>
          <c:xMode val="edge"/>
          <c:yMode val="edge"/>
          <c:x val="0.64754374453193297"/>
          <c:y val="0.15185185185185199"/>
          <c:w val="0.29319247594050701"/>
          <c:h val="5.2560221638961797E-2"/>
        </c:manualLayout>
      </c:layout>
      <c:overlay val="0"/>
      <c:txPr>
        <a:bodyPr/>
        <a:lstStyle/>
        <a:p>
          <a:pPr>
            <a:defRPr sz="16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282589676290404E-2"/>
          <c:y val="8.4257363662875506E-2"/>
          <c:w val="0.89613199912510899"/>
          <c:h val="0.7830018955963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Young 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Pray 5x a day</c:v>
                </c:pt>
                <c:pt idx="1">
                  <c:v>Attend mosque regularly</c:v>
                </c:pt>
                <c:pt idx="2">
                  <c:v>"Strong believer"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0.39</c:v>
                </c:pt>
                <c:pt idx="2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Older men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8888888888889E-3"/>
                  <c:y val="-1.851997666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r"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Pray 5x a day</c:v>
                </c:pt>
                <c:pt idx="1">
                  <c:v>Attend mosque regularly</c:v>
                </c:pt>
                <c:pt idx="2">
                  <c:v>"Strong believer"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0.79</c:v>
                </c:pt>
                <c:pt idx="1">
                  <c:v>0.55000000000000004</c:v>
                </c:pt>
                <c:pt idx="2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FFA7D5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Pray 5x a day</c:v>
                </c:pt>
                <c:pt idx="1">
                  <c:v>Attend mosque regularly</c:v>
                </c:pt>
                <c:pt idx="2">
                  <c:v>"Strong believer"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0.88</c:v>
                </c:pt>
                <c:pt idx="1">
                  <c:v>0.01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64000"/>
        <c:axId val="90065536"/>
      </c:barChart>
      <c:catAx>
        <c:axId val="90064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400" b="1" baseline="0">
                <a:latin typeface="Arial"/>
                <a:cs typeface="Arial"/>
              </a:defRPr>
            </a:pPr>
            <a:endParaRPr lang="en-US"/>
          </a:p>
        </c:txPr>
        <c:crossAx val="90065536"/>
        <c:crosses val="autoZero"/>
        <c:auto val="1"/>
        <c:lblAlgn val="ctr"/>
        <c:lblOffset val="100"/>
        <c:noMultiLvlLbl val="0"/>
      </c:catAx>
      <c:valAx>
        <c:axId val="90065536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90064000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75446806649168796"/>
          <c:y val="0.116666666666667"/>
          <c:w val="0.187198600174978"/>
          <c:h val="0.168331437736949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282589676290404E-2"/>
          <c:y val="8.4257363662875506E-2"/>
          <c:w val="0.89613199912510899"/>
          <c:h val="0.749668562263050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Young 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Influenced by friends</c:v>
                </c:pt>
                <c:pt idx="1">
                  <c:v>Influenced by_x000d_domestic media</c:v>
                </c:pt>
                <c:pt idx="2">
                  <c:v>Influenced by_x000d_international media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0.77</c:v>
                </c:pt>
                <c:pt idx="1">
                  <c:v>0.43</c:v>
                </c:pt>
                <c:pt idx="2">
                  <c:v>0.33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Older men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8888888888889E-3"/>
                  <c:y val="-1.851997666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r"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Influenced by friends</c:v>
                </c:pt>
                <c:pt idx="1">
                  <c:v>Influenced by_x000d_domestic media</c:v>
                </c:pt>
                <c:pt idx="2">
                  <c:v>Influenced by_x000d_international media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0.69</c:v>
                </c:pt>
                <c:pt idx="1">
                  <c:v>0.34</c:v>
                </c:pt>
                <c:pt idx="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687360"/>
        <c:axId val="88688896"/>
      </c:barChart>
      <c:catAx>
        <c:axId val="88687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400" b="1" baseline="0">
                <a:latin typeface="Arial"/>
                <a:cs typeface="Arial"/>
              </a:defRPr>
            </a:pPr>
            <a:endParaRPr lang="en-US"/>
          </a:p>
        </c:txPr>
        <c:crossAx val="88688896"/>
        <c:crosses val="autoZero"/>
        <c:auto val="1"/>
        <c:lblAlgn val="ctr"/>
        <c:lblOffset val="100"/>
        <c:noMultiLvlLbl val="0"/>
      </c:catAx>
      <c:valAx>
        <c:axId val="88688896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88687360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26696806649168903"/>
          <c:y val="0.16111111111111101"/>
          <c:w val="0.46636526684164498"/>
          <c:h val="5.7220326625838397E-2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423556430446203E-2"/>
          <c:y val="6.7590696996208802E-2"/>
          <c:w val="0.893354221347332"/>
          <c:h val="0.76077967337416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Informed about</c:v>
                </c:pt>
              </c:strCache>
            </c:strRef>
          </c:tx>
          <c:spPr>
            <a:solidFill>
              <a:srgbClr val="0BD0D9">
                <a:lumMod val="75000"/>
              </a:srgb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Religious matters</c:v>
                </c:pt>
                <c:pt idx="1">
                  <c:v>Local events</c:v>
                </c:pt>
                <c:pt idx="2">
                  <c:v>Yemen events</c:v>
                </c:pt>
                <c:pt idx="3">
                  <c:v>World events</c:v>
                </c:pt>
                <c:pt idx="4">
                  <c:v>U.S. policies</c:v>
                </c:pt>
                <c:pt idx="5">
                  <c:v>Western culture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0.83</c:v>
                </c:pt>
                <c:pt idx="1">
                  <c:v>0.72</c:v>
                </c:pt>
                <c:pt idx="2">
                  <c:v>0.49</c:v>
                </c:pt>
                <c:pt idx="3">
                  <c:v>0.28000000000000003</c:v>
                </c:pt>
                <c:pt idx="4">
                  <c:v>0.1</c:v>
                </c:pt>
                <c:pt idx="5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Interested in</c:v>
                </c:pt>
              </c:strCache>
            </c:strRef>
          </c:tx>
          <c:spPr>
            <a:solidFill>
              <a:srgbClr val="10CF9B">
                <a:lumMod val="60000"/>
                <a:lumOff val="40000"/>
              </a:srgbClr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8888888888889E-3"/>
                  <c:y val="-1.851997666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r"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Religious matters</c:v>
                </c:pt>
                <c:pt idx="1">
                  <c:v>Local events</c:v>
                </c:pt>
                <c:pt idx="2">
                  <c:v>Yemen events</c:v>
                </c:pt>
                <c:pt idx="3">
                  <c:v>World events</c:v>
                </c:pt>
                <c:pt idx="4">
                  <c:v>U.S. policies</c:v>
                </c:pt>
                <c:pt idx="5">
                  <c:v>Western culture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0.87</c:v>
                </c:pt>
                <c:pt idx="1">
                  <c:v>0.73</c:v>
                </c:pt>
                <c:pt idx="2">
                  <c:v>0.6</c:v>
                </c:pt>
                <c:pt idx="3">
                  <c:v>0.31</c:v>
                </c:pt>
                <c:pt idx="4">
                  <c:v>0.1</c:v>
                </c:pt>
                <c:pt idx="5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69664"/>
        <c:axId val="88771200"/>
      </c:barChart>
      <c:catAx>
        <c:axId val="88769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800" b="1" baseline="0">
                <a:latin typeface="Arial"/>
                <a:cs typeface="Arial"/>
              </a:defRPr>
            </a:pPr>
            <a:endParaRPr lang="en-US"/>
          </a:p>
        </c:txPr>
        <c:crossAx val="88771200"/>
        <c:crosses val="autoZero"/>
        <c:auto val="1"/>
        <c:lblAlgn val="ctr"/>
        <c:lblOffset val="100"/>
        <c:noMultiLvlLbl val="0"/>
      </c:catAx>
      <c:valAx>
        <c:axId val="8877120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88769664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36419028871391101"/>
          <c:y val="0.18148148148148199"/>
          <c:w val="0.42330971128608902"/>
          <c:h val="5.5368474773986598E-2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1227034120734907E-2"/>
          <c:y val="8.6109215514727305E-2"/>
          <c:w val="0.89613199912510899"/>
          <c:h val="0.749668562263050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Young men</c:v>
                </c:pt>
              </c:strCache>
            </c:strRef>
          </c:tx>
          <c:spPr>
            <a:solidFill>
              <a:srgbClr val="0F6FC6">
                <a:lumMod val="40000"/>
                <a:lumOff val="60000"/>
              </a:srgb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Not interested in world events</c:v>
                </c:pt>
                <c:pt idx="1">
                  <c:v>Not interested at all in Yemen events</c:v>
                </c:pt>
                <c:pt idx="2">
                  <c:v>Not informed at all about U.S. polices</c:v>
                </c:pt>
                <c:pt idx="3">
                  <c:v>Not interested in Arab policies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0.69</c:v>
                </c:pt>
                <c:pt idx="1">
                  <c:v>0.28000000000000003</c:v>
                </c:pt>
                <c:pt idx="2">
                  <c:v>0.62</c:v>
                </c:pt>
                <c:pt idx="3">
                  <c:v>0.43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Older men</c:v>
                </c:pt>
              </c:strCache>
            </c:strRef>
          </c:tx>
          <c:spPr>
            <a:solidFill>
              <a:srgbClr val="0F6FC6"/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8888888888889E-3"/>
                  <c:y val="-1.851997666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r"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Not interested in world events</c:v>
                </c:pt>
                <c:pt idx="1">
                  <c:v>Not interested at all in Yemen events</c:v>
                </c:pt>
                <c:pt idx="2">
                  <c:v>Not informed at all about U.S. polices</c:v>
                </c:pt>
                <c:pt idx="3">
                  <c:v>Not interested in Arab policies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0.59</c:v>
                </c:pt>
                <c:pt idx="1">
                  <c:v>0.17</c:v>
                </c:pt>
                <c:pt idx="2">
                  <c:v>0.49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395392"/>
        <c:axId val="90396928"/>
      </c:barChart>
      <c:catAx>
        <c:axId val="90395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600" b="1" baseline="0">
                <a:latin typeface="Arial"/>
                <a:cs typeface="Arial"/>
              </a:defRPr>
            </a:pPr>
            <a:endParaRPr lang="en-US"/>
          </a:p>
        </c:txPr>
        <c:crossAx val="90396928"/>
        <c:crosses val="autoZero"/>
        <c:auto val="1"/>
        <c:lblAlgn val="ctr"/>
        <c:lblOffset val="100"/>
        <c:noMultiLvlLbl val="0"/>
      </c:catAx>
      <c:valAx>
        <c:axId val="9039692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90395392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25724584426946601"/>
          <c:y val="0.16851851851851801"/>
          <c:w val="0.46636526684164498"/>
          <c:h val="5.7220326625838397E-2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93700787402"/>
          <c:y val="0.113886993292505"/>
          <c:w val="0.86418755468066499"/>
          <c:h val="0.742261154855643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Favorable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United States</c:v>
                </c:pt>
                <c:pt idx="1">
                  <c:v>Saudi Arabia</c:v>
                </c:pt>
                <c:pt idx="2">
                  <c:v>Al Qaeda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0.06</c:v>
                </c:pt>
                <c:pt idx="1">
                  <c:v>0.75</c:v>
                </c:pt>
                <c:pt idx="2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Unfavorable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United States</c:v>
                </c:pt>
                <c:pt idx="1">
                  <c:v>Saudi Arabia</c:v>
                </c:pt>
                <c:pt idx="2">
                  <c:v>Al Qaeda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0.75</c:v>
                </c:pt>
                <c:pt idx="1">
                  <c:v>0.16</c:v>
                </c:pt>
                <c:pt idx="2">
                  <c:v>0.84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opinion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United States</c:v>
                </c:pt>
                <c:pt idx="1">
                  <c:v>Saudi Arabia</c:v>
                </c:pt>
                <c:pt idx="2">
                  <c:v>Al Qaeda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0.18</c:v>
                </c:pt>
                <c:pt idx="1">
                  <c:v>0.1</c:v>
                </c:pt>
                <c:pt idx="2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521600"/>
        <c:axId val="115328512"/>
      </c:barChart>
      <c:catAx>
        <c:axId val="96521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115328512"/>
        <c:crosses val="autoZero"/>
        <c:auto val="1"/>
        <c:lblAlgn val="ctr"/>
        <c:lblOffset val="100"/>
        <c:noMultiLvlLbl val="0"/>
      </c:catAx>
      <c:valAx>
        <c:axId val="115328512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96521600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97523622047244"/>
          <c:y val="0.18333333333333299"/>
          <c:w val="0.60217497812773402"/>
          <c:h val="4.7961067366579201E-2"/>
        </c:manualLayout>
      </c:layout>
      <c:overlay val="0"/>
      <c:spPr>
        <a:ln>
          <a:noFill/>
        </a:ln>
      </c:spPr>
      <c:txPr>
        <a:bodyPr/>
        <a:lstStyle/>
        <a:p>
          <a:pPr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34667541557305E-2"/>
          <c:y val="8.4257363662875506E-2"/>
          <c:w val="0.88085422134733204"/>
          <c:h val="0.742261154855643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Household members</c:v>
                </c:pt>
                <c:pt idx="1">
                  <c:v>Religious leaders</c:v>
                </c:pt>
                <c:pt idx="2">
                  <c:v>Friends</c:v>
                </c:pt>
                <c:pt idx="3">
                  <c:v>Community elders</c:v>
                </c:pt>
                <c:pt idx="4">
                  <c:v>Yemeni news</c:v>
                </c:pt>
                <c:pt idx="5">
                  <c:v>Political leaders</c:v>
                </c:pt>
                <c:pt idx="6">
                  <c:v>International news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0.28999999999999998</c:v>
                </c:pt>
                <c:pt idx="1">
                  <c:v>0.31</c:v>
                </c:pt>
                <c:pt idx="2">
                  <c:v>0.42</c:v>
                </c:pt>
                <c:pt idx="3">
                  <c:v>0.26</c:v>
                </c:pt>
                <c:pt idx="4">
                  <c:v>0.26</c:v>
                </c:pt>
                <c:pt idx="5">
                  <c:v>0.19</c:v>
                </c:pt>
                <c:pt idx="6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Very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Household members</c:v>
                </c:pt>
                <c:pt idx="1">
                  <c:v>Religious leaders</c:v>
                </c:pt>
                <c:pt idx="2">
                  <c:v>Friends</c:v>
                </c:pt>
                <c:pt idx="3">
                  <c:v>Community elders</c:v>
                </c:pt>
                <c:pt idx="4">
                  <c:v>Yemeni news</c:v>
                </c:pt>
                <c:pt idx="5">
                  <c:v>Political leaders</c:v>
                </c:pt>
                <c:pt idx="6">
                  <c:v>International news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0.56000000000000005</c:v>
                </c:pt>
                <c:pt idx="1">
                  <c:v>0.44</c:v>
                </c:pt>
                <c:pt idx="2">
                  <c:v>0.22</c:v>
                </c:pt>
                <c:pt idx="3">
                  <c:v>0.09</c:v>
                </c:pt>
                <c:pt idx="4">
                  <c:v>0.06</c:v>
                </c:pt>
                <c:pt idx="5">
                  <c:v>7.0000000000000007E-2</c:v>
                </c:pt>
                <c:pt idx="6">
                  <c:v>0.04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0460544"/>
        <c:axId val="90462080"/>
      </c:barChart>
      <c:catAx>
        <c:axId val="90460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/>
                <a:cs typeface="Arial"/>
              </a:defRPr>
            </a:pPr>
            <a:endParaRPr lang="en-US"/>
          </a:p>
        </c:txPr>
        <c:crossAx val="90462080"/>
        <c:crosses val="autoZero"/>
        <c:auto val="1"/>
        <c:lblAlgn val="ctr"/>
        <c:lblOffset val="100"/>
        <c:noMultiLvlLbl val="0"/>
      </c:catAx>
      <c:valAx>
        <c:axId val="9046208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90460544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r"/>
      <c:layout>
        <c:manualLayout>
          <c:xMode val="edge"/>
          <c:yMode val="edge"/>
          <c:x val="0.36282152230971099"/>
          <c:y val="0.148148148148148"/>
          <c:w val="0.29319247594050701"/>
          <c:h val="5.2560221638961797E-2"/>
        </c:manualLayout>
      </c:layout>
      <c:overlay val="0"/>
      <c:txPr>
        <a:bodyPr/>
        <a:lstStyle/>
        <a:p>
          <a:pPr>
            <a:defRPr sz="16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34667541557305E-2"/>
          <c:y val="8.4257363662875506E-2"/>
          <c:w val="0.893354221347332"/>
          <c:h val="0.72744634004082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Excellent/good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Central government</c:v>
                </c:pt>
                <c:pt idx="1">
                  <c:v>Police</c:v>
                </c:pt>
                <c:pt idx="2">
                  <c:v>Army in your area</c:v>
                </c:pt>
                <c:pt idx="3">
                  <c:v>District government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0.39</c:v>
                </c:pt>
                <c:pt idx="1">
                  <c:v>0.38</c:v>
                </c:pt>
                <c:pt idx="2">
                  <c:v>0.35</c:v>
                </c:pt>
                <c:pt idx="3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Fair/Poor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Central government</c:v>
                </c:pt>
                <c:pt idx="1">
                  <c:v>Police</c:v>
                </c:pt>
                <c:pt idx="2">
                  <c:v>Army in your area</c:v>
                </c:pt>
                <c:pt idx="3">
                  <c:v>District government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0.35</c:v>
                </c:pt>
                <c:pt idx="1">
                  <c:v>0.32</c:v>
                </c:pt>
                <c:pt idx="2">
                  <c:v>0.16</c:v>
                </c:pt>
                <c:pt idx="3">
                  <c:v>0.48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Central government</c:v>
                </c:pt>
                <c:pt idx="1">
                  <c:v>Police</c:v>
                </c:pt>
                <c:pt idx="2">
                  <c:v>Army in your area</c:v>
                </c:pt>
                <c:pt idx="3">
                  <c:v>District government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0.26</c:v>
                </c:pt>
                <c:pt idx="1">
                  <c:v>0.28999999999999998</c:v>
                </c:pt>
                <c:pt idx="2">
                  <c:v>0.48</c:v>
                </c:pt>
                <c:pt idx="3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615104"/>
        <c:axId val="77616640"/>
      </c:barChart>
      <c:catAx>
        <c:axId val="77615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77616640"/>
        <c:crosses val="autoZero"/>
        <c:auto val="1"/>
        <c:lblAlgn val="ctr"/>
        <c:lblOffset val="100"/>
        <c:noMultiLvlLbl val="0"/>
      </c:catAx>
      <c:valAx>
        <c:axId val="77616640"/>
        <c:scaling>
          <c:orientation val="minMax"/>
          <c:max val="0.9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77615104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97523622047244"/>
          <c:y val="0.187037037037037"/>
          <c:w val="0.60217497812773402"/>
          <c:h val="4.7961067366579201E-2"/>
        </c:manualLayout>
      </c:layout>
      <c:overlay val="0"/>
      <c:spPr>
        <a:ln>
          <a:noFill/>
        </a:ln>
      </c:spPr>
      <c:txPr>
        <a:bodyPr/>
        <a:lstStyle/>
        <a:p>
          <a:pPr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1227034120734907E-2"/>
          <c:y val="0.121294400699913"/>
          <c:w val="0.89613199912510899"/>
          <c:h val="0.83855745115193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Young men</c:v>
                </c:pt>
              </c:strCache>
            </c:strRef>
          </c:tx>
          <c:spPr>
            <a:solidFill>
              <a:srgbClr val="0F6FC6">
                <a:lumMod val="40000"/>
                <a:lumOff val="60000"/>
              </a:srgbClr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Disaffection Index</c:v>
                </c:pt>
                <c:pt idx="1">
                  <c:v>Engagement Index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0.09</c:v>
                </c:pt>
                <c:pt idx="1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Older men</c:v>
                </c:pt>
              </c:strCache>
            </c:strRef>
          </c:tx>
          <c:spPr>
            <a:solidFill>
              <a:srgbClr val="0F6FC6"/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Disaffection Index</c:v>
                </c:pt>
                <c:pt idx="1">
                  <c:v>Engagement Index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0.04</c:v>
                </c:pt>
                <c:pt idx="1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FFA7D5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Disaffection Index</c:v>
                </c:pt>
                <c:pt idx="1">
                  <c:v>Engagement Index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-0.08</c:v>
                </c:pt>
                <c:pt idx="1">
                  <c:v>-0.28000000000000003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602496"/>
        <c:axId val="90608384"/>
      </c:barChart>
      <c:catAx>
        <c:axId val="90602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600" b="1" baseline="0">
                <a:latin typeface="Arial"/>
                <a:cs typeface="Arial"/>
              </a:defRPr>
            </a:pPr>
            <a:endParaRPr lang="en-US"/>
          </a:p>
        </c:txPr>
        <c:crossAx val="90608384"/>
        <c:crosses val="autoZero"/>
        <c:auto val="1"/>
        <c:lblAlgn val="ctr"/>
        <c:lblOffset val="100"/>
        <c:noMultiLvlLbl val="0"/>
      </c:catAx>
      <c:valAx>
        <c:axId val="90608384"/>
        <c:scaling>
          <c:orientation val="minMax"/>
          <c:max val="0.5"/>
        </c:scaling>
        <c:delete val="0"/>
        <c:axPos val="l"/>
        <c:numFmt formatCode="0.0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90602496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7807917760280001"/>
          <c:y val="0.25370370370370399"/>
          <c:w val="0.50811712598425196"/>
          <c:h val="4.7961067366579201E-2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282589676290501E-2"/>
          <c:y val="7.4998104403616206E-2"/>
          <c:w val="0.86557644356955399"/>
          <c:h val="0.831150043744532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North Yemen</c:v>
                </c:pt>
              </c:strCache>
            </c:strRef>
          </c:tx>
          <c:spPr>
            <a:solidFill>
              <a:srgbClr val="009DD9">
                <a:lumMod val="75000"/>
              </a:srgbClr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Disaffection Index</c:v>
                </c:pt>
                <c:pt idx="1">
                  <c:v>Engagement Index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-0.06</c:v>
                </c:pt>
                <c:pt idx="1">
                  <c:v>-0.01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Yemen</c:v>
                </c:pt>
              </c:strCache>
            </c:strRef>
          </c:tx>
          <c:spPr>
            <a:solidFill>
              <a:srgbClr val="10CF9B">
                <a:lumMod val="40000"/>
                <a:lumOff val="60000"/>
              </a:srgbClr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Disaffection Index</c:v>
                </c:pt>
                <c:pt idx="1">
                  <c:v>Engagement Index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0.43</c:v>
                </c:pt>
                <c:pt idx="1">
                  <c:v>-0.06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123648"/>
        <c:axId val="90141824"/>
      </c:barChart>
      <c:catAx>
        <c:axId val="90123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600" b="1" baseline="0">
                <a:latin typeface="Arial"/>
                <a:cs typeface="Arial"/>
              </a:defRPr>
            </a:pPr>
            <a:endParaRPr lang="en-US"/>
          </a:p>
        </c:txPr>
        <c:crossAx val="90141824"/>
        <c:crosses val="autoZero"/>
        <c:auto val="1"/>
        <c:lblAlgn val="ctr"/>
        <c:lblOffset val="100"/>
        <c:noMultiLvlLbl val="0"/>
      </c:catAx>
      <c:valAx>
        <c:axId val="90141824"/>
        <c:scaling>
          <c:orientation val="minMax"/>
          <c:max val="0.6"/>
        </c:scaling>
        <c:delete val="0"/>
        <c:axPos val="l"/>
        <c:numFmt formatCode="0.0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90123648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27113473315835501"/>
          <c:y val="0.16851851851851801"/>
          <c:w val="0.46636526684164498"/>
          <c:h val="5.7220326625838397E-2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5115923009624"/>
          <c:y val="0.102775882181394"/>
          <c:w val="0.86418755468066499"/>
          <c:h val="0.79411300670749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rgbClr val="7CCA62"/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Disaffection Index</c:v>
                </c:pt>
                <c:pt idx="1">
                  <c:v>Engagement Index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-0.06</c:v>
                </c:pt>
                <c:pt idx="1">
                  <c:v>0.12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rgbClr val="7CCA62">
                <a:lumMod val="40000"/>
                <a:lumOff val="60000"/>
              </a:srgbClr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Disaffection Index</c:v>
                </c:pt>
                <c:pt idx="1">
                  <c:v>Engagement Index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0.02</c:v>
                </c:pt>
                <c:pt idx="1">
                  <c:v>-0.08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366336"/>
        <c:axId val="90367872"/>
      </c:barChart>
      <c:catAx>
        <c:axId val="90366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600" b="1" baseline="0">
                <a:latin typeface="Arial"/>
                <a:cs typeface="Arial"/>
              </a:defRPr>
            </a:pPr>
            <a:endParaRPr lang="en-US"/>
          </a:p>
        </c:txPr>
        <c:crossAx val="90367872"/>
        <c:crosses val="autoZero"/>
        <c:auto val="1"/>
        <c:lblAlgn val="ctr"/>
        <c:lblOffset val="100"/>
        <c:noMultiLvlLbl val="0"/>
      </c:catAx>
      <c:valAx>
        <c:axId val="90367872"/>
        <c:scaling>
          <c:orientation val="minMax"/>
          <c:max val="0.6"/>
        </c:scaling>
        <c:delete val="0"/>
        <c:axPos val="l"/>
        <c:numFmt formatCode="0.0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90366336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36557917760280001"/>
          <c:y val="0.240740740740741"/>
          <c:w val="0.29969860017497801"/>
          <c:h val="5.7220326625838397E-2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34667541557305E-2"/>
          <c:y val="8.4257363662875506E-2"/>
          <c:w val="0.893354221347332"/>
          <c:h val="0.72744634004082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Excellent/good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Central government</c:v>
                </c:pt>
                <c:pt idx="1">
                  <c:v>Police</c:v>
                </c:pt>
                <c:pt idx="2">
                  <c:v>Army in your area</c:v>
                </c:pt>
                <c:pt idx="3">
                  <c:v>District government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0.39</c:v>
                </c:pt>
                <c:pt idx="1">
                  <c:v>0.38</c:v>
                </c:pt>
                <c:pt idx="2">
                  <c:v>0.35</c:v>
                </c:pt>
                <c:pt idx="3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Fair/Poor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2500000000000001E-2"/>
                  <c:y val="1.85170603674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666666666666701E-3"/>
                  <c:y val="3.7037037037036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E-3"/>
                  <c:y val="3.7037037037036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r"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Central government</c:v>
                </c:pt>
                <c:pt idx="1">
                  <c:v>Police</c:v>
                </c:pt>
                <c:pt idx="2">
                  <c:v>Army in your area</c:v>
                </c:pt>
                <c:pt idx="3">
                  <c:v>District government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0.35</c:v>
                </c:pt>
                <c:pt idx="1">
                  <c:v>0.32</c:v>
                </c:pt>
                <c:pt idx="2">
                  <c:v>0.16</c:v>
                </c:pt>
                <c:pt idx="3">
                  <c:v>0.48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Don't know (men)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88888888888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8299E-3"/>
                  <c:y val="-1.85185185185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666666666667698E-3"/>
                  <c:y val="1.85185185185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Central government</c:v>
                </c:pt>
                <c:pt idx="1">
                  <c:v>Police</c:v>
                </c:pt>
                <c:pt idx="2">
                  <c:v>Army in your area</c:v>
                </c:pt>
                <c:pt idx="3">
                  <c:v>District government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</c:v>
                </c:pt>
                <c:pt idx="1">
                  <c:v>0.13</c:v>
                </c:pt>
                <c:pt idx="2">
                  <c:v>0.37</c:v>
                </c:pt>
                <c:pt idx="3">
                  <c:v>7.0000000000000007E-2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Don't know (women)</c:v>
                </c:pt>
              </c:strCache>
            </c:strRef>
          </c:tx>
          <c:spPr>
            <a:solidFill>
              <a:srgbClr val="FFA7D5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Central government</c:v>
                </c:pt>
                <c:pt idx="1">
                  <c:v>Police</c:v>
                </c:pt>
                <c:pt idx="2">
                  <c:v>Army in your area</c:v>
                </c:pt>
                <c:pt idx="3">
                  <c:v>District government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0.41</c:v>
                </c:pt>
                <c:pt idx="1">
                  <c:v>0.44</c:v>
                </c:pt>
                <c:pt idx="2">
                  <c:v>0.59</c:v>
                </c:pt>
                <c:pt idx="3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229440"/>
        <c:axId val="53230976"/>
      </c:barChart>
      <c:catAx>
        <c:axId val="53229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53230976"/>
        <c:crosses val="autoZero"/>
        <c:auto val="1"/>
        <c:lblAlgn val="ctr"/>
        <c:lblOffset val="100"/>
        <c:noMultiLvlLbl val="0"/>
      </c:catAx>
      <c:valAx>
        <c:axId val="53230976"/>
        <c:scaling>
          <c:orientation val="minMax"/>
          <c:max val="0.9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53229440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22946806649168899"/>
          <c:y val="0.18148148148148199"/>
          <c:w val="0.53997637795275599"/>
          <c:h val="9.2405511811023605E-2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34667541557305E-2"/>
          <c:y val="8.4257363662875506E-2"/>
          <c:w val="0.88224311023622104"/>
          <c:h val="0.8144833770778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Favorable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Urban women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Unfavorable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Urban women</c:v>
                </c:pt>
              </c:strCache>
            </c:strRef>
          </c:cat>
          <c:val>
            <c:numRef>
              <c:f>Sheet1!$B$3</c:f>
              <c:numCache>
                <c:formatCode>0%</c:formatCode>
                <c:ptCount val="1"/>
                <c:pt idx="0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opinion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Urban women</c:v>
                </c:pt>
              </c:strCache>
            </c:strRef>
          </c:cat>
          <c:val>
            <c:numRef>
              <c:f>Sheet1!$B$4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820672"/>
        <c:axId val="79822208"/>
      </c:barChart>
      <c:catAx>
        <c:axId val="79820672"/>
        <c:scaling>
          <c:orientation val="minMax"/>
        </c:scaling>
        <c:delete val="1"/>
        <c:axPos val="b"/>
        <c:majorTickMark val="out"/>
        <c:minorTickMark val="none"/>
        <c:tickLblPos val="nextTo"/>
        <c:crossAx val="79822208"/>
        <c:crosses val="autoZero"/>
        <c:auto val="1"/>
        <c:lblAlgn val="ctr"/>
        <c:lblOffset val="100"/>
        <c:noMultiLvlLbl val="0"/>
      </c:catAx>
      <c:valAx>
        <c:axId val="7982220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79820672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70446806649168903"/>
          <c:y val="0.203703703703704"/>
          <c:w val="0.21911789151356101"/>
          <c:h val="0.14240551181102401"/>
        </c:manualLayout>
      </c:layout>
      <c:overlay val="0"/>
      <c:spPr>
        <a:ln>
          <a:noFill/>
        </a:ln>
      </c:spPr>
      <c:txPr>
        <a:bodyPr/>
        <a:lstStyle/>
        <a:p>
          <a:pPr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34667541557305E-2"/>
          <c:y val="0.10833143773695"/>
          <c:w val="0.88085422134733204"/>
          <c:h val="0.768187080781569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Favorable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North Yemen</c:v>
                </c:pt>
                <c:pt idx="1">
                  <c:v>South Yemen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0.85</c:v>
                </c:pt>
                <c:pt idx="1">
                  <c:v>0.41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Unfavorable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North Yemen</c:v>
                </c:pt>
                <c:pt idx="1">
                  <c:v>South Yemen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0.1</c:v>
                </c:pt>
                <c:pt idx="1">
                  <c:v>0.28000000000000003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opinion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North Yemen</c:v>
                </c:pt>
                <c:pt idx="1">
                  <c:v>South Yemen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0">
                  <c:v>0.06</c:v>
                </c:pt>
                <c:pt idx="1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763136"/>
        <c:axId val="76764672"/>
      </c:barChart>
      <c:catAx>
        <c:axId val="76763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76764672"/>
        <c:crosses val="autoZero"/>
        <c:auto val="1"/>
        <c:lblAlgn val="ctr"/>
        <c:lblOffset val="100"/>
        <c:noMultiLvlLbl val="0"/>
      </c:catAx>
      <c:valAx>
        <c:axId val="76764672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76763136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66974584426946604"/>
          <c:y val="0.20740740740740701"/>
          <c:w val="0.24828455818022699"/>
          <c:h val="0.14240551181102401"/>
        </c:manualLayout>
      </c:layout>
      <c:overlay val="0"/>
      <c:spPr>
        <a:ln>
          <a:noFill/>
        </a:ln>
      </c:spPr>
      <c:txPr>
        <a:bodyPr/>
        <a:lstStyle/>
        <a:p>
          <a:pPr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34667541557305E-2"/>
          <c:y val="9.5368474773986606E-2"/>
          <c:w val="0.81058115844912804"/>
          <c:h val="0.713516331291922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Better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Better</c:v>
                </c:pt>
                <c:pt idx="1">
                  <c:v>Same</c:v>
                </c:pt>
                <c:pt idx="2">
                  <c:v>Worse</c:v>
                </c:pt>
                <c:pt idx="3">
                  <c:v>No opinion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0.48</c:v>
                </c:pt>
                <c:pt idx="1">
                  <c:v>0.2</c:v>
                </c:pt>
                <c:pt idx="2">
                  <c:v>0.19</c:v>
                </c:pt>
                <c:pt idx="3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451072"/>
        <c:axId val="80452608"/>
      </c:barChart>
      <c:catAx>
        <c:axId val="80451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80452608"/>
        <c:crosses val="autoZero"/>
        <c:auto val="1"/>
        <c:lblAlgn val="ctr"/>
        <c:lblOffset val="100"/>
        <c:noMultiLvlLbl val="0"/>
      </c:catAx>
      <c:valAx>
        <c:axId val="8045260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 baseline="0">
                <a:latin typeface="Arial"/>
              </a:defRPr>
            </a:pPr>
            <a:endParaRPr lang="en-US"/>
          </a:p>
        </c:txPr>
        <c:crossAx val="80451072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34667541557305E-2"/>
          <c:y val="9.5368474773986606E-2"/>
          <c:w val="0.81058115844912804"/>
          <c:h val="0.713516331291922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Sheet1!$A$1:$C$1</c:f>
              <c:strCache>
                <c:ptCount val="3"/>
                <c:pt idx="0">
                  <c:v>Right direction</c:v>
                </c:pt>
                <c:pt idx="1">
                  <c:v>Wrong direction</c:v>
                </c:pt>
                <c:pt idx="2">
                  <c:v>No opinion</c:v>
                </c:pt>
              </c:strCache>
            </c:strRef>
          </c:cat>
          <c:val>
            <c:numRef>
              <c:f>Sheet1!$A$2:$C$2</c:f>
              <c:numCache>
                <c:formatCode>0%</c:formatCode>
                <c:ptCount val="3"/>
                <c:pt idx="0">
                  <c:v>0.39</c:v>
                </c:pt>
                <c:pt idx="1">
                  <c:v>0.4</c:v>
                </c:pt>
                <c:pt idx="2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42112"/>
        <c:axId val="80852096"/>
      </c:barChart>
      <c:catAx>
        <c:axId val="80842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80852096"/>
        <c:crosses val="autoZero"/>
        <c:auto val="1"/>
        <c:lblAlgn val="ctr"/>
        <c:lblOffset val="100"/>
        <c:noMultiLvlLbl val="0"/>
      </c:catAx>
      <c:valAx>
        <c:axId val="80852096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 baseline="0">
                <a:latin typeface="Arial"/>
              </a:defRPr>
            </a:pPr>
            <a:endParaRPr lang="en-US"/>
          </a:p>
        </c:txPr>
        <c:crossAx val="80842112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4145778652668405E-2"/>
          <c:y val="0.110183289588801"/>
          <c:w val="0.88085422134733204"/>
          <c:h val="0.768187080781569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Better</c:v>
                </c:pt>
                <c:pt idx="1">
                  <c:v>No effect</c:v>
                </c:pt>
                <c:pt idx="2">
                  <c:v>Worse</c:v>
                </c:pt>
                <c:pt idx="3">
                  <c:v>No opinion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0.14000000000000001</c:v>
                </c:pt>
                <c:pt idx="1">
                  <c:v>0.4</c:v>
                </c:pt>
                <c:pt idx="2">
                  <c:v>0.24</c:v>
                </c:pt>
                <c:pt idx="3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756288"/>
        <c:axId val="55757824"/>
      </c:barChart>
      <c:catAx>
        <c:axId val="55756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/>
                <a:cs typeface="Arial"/>
              </a:defRPr>
            </a:pPr>
            <a:endParaRPr lang="en-US"/>
          </a:p>
        </c:txPr>
        <c:crossAx val="55757824"/>
        <c:crosses val="autoZero"/>
        <c:auto val="1"/>
        <c:lblAlgn val="ctr"/>
        <c:lblOffset val="100"/>
        <c:noMultiLvlLbl val="0"/>
      </c:catAx>
      <c:valAx>
        <c:axId val="55757824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55756288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34667541557305E-2"/>
          <c:y val="8.4257363662875506E-2"/>
          <c:w val="0.893354221347332"/>
          <c:h val="0.76077967337416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Economic _x000d_opportunities</c:v>
                </c:pt>
                <c:pt idx="1">
                  <c:v>Infrastructure</c:v>
                </c:pt>
                <c:pt idx="2">
                  <c:v>Medical care</c:v>
                </c:pt>
                <c:pt idx="3">
                  <c:v>Clean water</c:v>
                </c:pt>
                <c:pt idx="4">
                  <c:v>Availability_x000d_ of food</c:v>
                </c:pt>
                <c:pt idx="5">
                  <c:v>Security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0.12</c:v>
                </c:pt>
                <c:pt idx="1">
                  <c:v>0.33</c:v>
                </c:pt>
                <c:pt idx="2">
                  <c:v>0.36</c:v>
                </c:pt>
                <c:pt idx="3">
                  <c:v>0.48</c:v>
                </c:pt>
                <c:pt idx="4">
                  <c:v>0.74</c:v>
                </c:pt>
                <c:pt idx="5">
                  <c:v>0.81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8888888888889E-3"/>
                  <c:y val="-1.851997666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r">
                  <a:defRPr sz="1600" b="1"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Economic _x000d_opportunities</c:v>
                </c:pt>
                <c:pt idx="1">
                  <c:v>Infrastructure</c:v>
                </c:pt>
                <c:pt idx="2">
                  <c:v>Medical care</c:v>
                </c:pt>
                <c:pt idx="3">
                  <c:v>Clean water</c:v>
                </c:pt>
                <c:pt idx="4">
                  <c:v>Availability_x000d_ of food</c:v>
                </c:pt>
                <c:pt idx="5">
                  <c:v>Security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0.82</c:v>
                </c:pt>
                <c:pt idx="1">
                  <c:v>0.64</c:v>
                </c:pt>
                <c:pt idx="2">
                  <c:v>0.64</c:v>
                </c:pt>
                <c:pt idx="3">
                  <c:v>0.52</c:v>
                </c:pt>
                <c:pt idx="4">
                  <c:v>0.26</c:v>
                </c:pt>
                <c:pt idx="5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941376"/>
        <c:axId val="55955456"/>
      </c:barChart>
      <c:catAx>
        <c:axId val="55941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400" b="1" baseline="0">
                <a:latin typeface="Arial"/>
                <a:cs typeface="Arial"/>
              </a:defRPr>
            </a:pPr>
            <a:endParaRPr lang="en-US"/>
          </a:p>
        </c:txPr>
        <c:crossAx val="55955456"/>
        <c:crosses val="autoZero"/>
        <c:auto val="1"/>
        <c:lblAlgn val="ctr"/>
        <c:lblOffset val="100"/>
        <c:noMultiLvlLbl val="0"/>
      </c:catAx>
      <c:valAx>
        <c:axId val="55955456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aseline="0">
                <a:latin typeface="Arial"/>
              </a:defRPr>
            </a:pPr>
            <a:endParaRPr lang="en-US"/>
          </a:p>
        </c:txPr>
        <c:crossAx val="55941376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336412510936133"/>
          <c:y val="0.140740740740741"/>
          <c:w val="0.32469860017497798"/>
          <c:h val="9.2405511811023605E-2"/>
        </c:manualLayout>
      </c:layout>
      <c:overlay val="0"/>
      <c:spPr>
        <a:ln>
          <a:noFill/>
        </a:ln>
      </c:spPr>
      <c:txPr>
        <a:bodyPr/>
        <a:lstStyle/>
        <a:p>
          <a:pPr algn="ctr">
            <a:defRPr sz="1800" b="1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0.21697</cdr:x>
      <cdr:y>0.05506</cdr:y>
    </cdr:from>
    <cdr:to>
      <cdr:x>0.86602</cdr:x>
      <cdr:y>0.13809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1367" y="377631"/>
          <a:ext cx="2845985" cy="56938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>
          <a:solidFill>
            <a:sysClr val="windowText" lastClr="000000"/>
          </a:solidFill>
        </a:ln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sz="2300" b="1" dirty="0" smtClean="0">
              <a:latin typeface="Arial"/>
              <a:cs typeface="Arial"/>
            </a:rPr>
            <a:t>Yemen is headed…</a:t>
          </a:r>
        </a:p>
        <a:p xmlns:a="http://schemas.openxmlformats.org/drawingml/2006/main">
          <a:pPr algn="ctr"/>
          <a:r>
            <a:rPr lang="en-US" sz="800" dirty="0" smtClean="0">
              <a:latin typeface="Arial"/>
              <a:cs typeface="Arial"/>
            </a:rPr>
            <a:t>Source: Broadcasting Board of Governors</a:t>
          </a:r>
          <a:endParaRPr lang="en-US" sz="800" dirty="0">
            <a:latin typeface="Arial"/>
            <a:cs typeface="Arial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0.08983</cdr:x>
      <cdr:y>0.82085</cdr:y>
    </cdr:from>
    <cdr:to>
      <cdr:x>0.17693</cdr:x>
      <cdr:y>0.88006</cdr:y>
    </cdr:to>
    <cdr:sp macro="" textlink="">
      <cdr:nvSpPr>
        <cdr:cNvPr id="2" name="TextBox 1"/>
        <cdr:cNvSpPr txBox="1"/>
      </cdr:nvSpPr>
      <cdr:spPr>
        <a:xfrm xmlns:a="http://schemas.openxmlformats.org/drawingml/2006/main" rot="19458858">
          <a:off x="821391" y="5629410"/>
          <a:ext cx="796480" cy="40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rtlCol="0" anchor="ctr" anchorCtr="0"/>
        <a:lstStyle xmlns:a="http://schemas.openxmlformats.org/drawingml/2006/main"/>
        <a:p xmlns:a="http://schemas.openxmlformats.org/drawingml/2006/main">
          <a:r>
            <a:rPr lang="en-US" sz="1800" b="1" dirty="0" smtClean="0">
              <a:latin typeface="Arial"/>
              <a:cs typeface="Arial"/>
            </a:rPr>
            <a:t>Men</a:t>
          </a:r>
          <a:endParaRPr lang="en-US" sz="1800" b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0.13387</cdr:x>
      <cdr:y>0.84607</cdr:y>
    </cdr:from>
    <cdr:to>
      <cdr:x>0.22595</cdr:x>
      <cdr:y>0.90528</cdr:y>
    </cdr:to>
    <cdr:sp macro="" textlink="">
      <cdr:nvSpPr>
        <cdr:cNvPr id="3" name="TextBox 2"/>
        <cdr:cNvSpPr txBox="1"/>
      </cdr:nvSpPr>
      <cdr:spPr>
        <a:xfrm xmlns:a="http://schemas.openxmlformats.org/drawingml/2006/main" rot="19458858">
          <a:off x="1224096" y="5802367"/>
          <a:ext cx="841976" cy="40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rtlCol="0" anchor="t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Arial"/>
              <a:cs typeface="Arial"/>
            </a:rPr>
            <a:t>Women</a:t>
          </a:r>
          <a:endParaRPr lang="en-US" sz="1800" b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0.28885</cdr:x>
      <cdr:y>0.86053</cdr:y>
    </cdr:from>
    <cdr:to>
      <cdr:x>0.37596</cdr:x>
      <cdr:y>0.91974</cdr:y>
    </cdr:to>
    <cdr:sp macro="" textlink="">
      <cdr:nvSpPr>
        <cdr:cNvPr id="4" name="TextBox 3"/>
        <cdr:cNvSpPr txBox="1"/>
      </cdr:nvSpPr>
      <cdr:spPr>
        <a:xfrm xmlns:a="http://schemas.openxmlformats.org/drawingml/2006/main" rot="19458858">
          <a:off x="2641270" y="5901533"/>
          <a:ext cx="796480" cy="40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rtlCol="0" anchor="ctr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Arial"/>
              <a:cs typeface="Arial"/>
            </a:rPr>
            <a:t>Men &lt;25</a:t>
          </a:r>
          <a:endParaRPr lang="en-US" sz="1800" b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0.35228</cdr:x>
      <cdr:y>0.86053</cdr:y>
    </cdr:from>
    <cdr:to>
      <cdr:x>0.43939</cdr:x>
      <cdr:y>0.91974</cdr:y>
    </cdr:to>
    <cdr:sp macro="" textlink="">
      <cdr:nvSpPr>
        <cdr:cNvPr id="5" name="TextBox 4"/>
        <cdr:cNvSpPr txBox="1"/>
      </cdr:nvSpPr>
      <cdr:spPr>
        <a:xfrm xmlns:a="http://schemas.openxmlformats.org/drawingml/2006/main" rot="19458858">
          <a:off x="3221278" y="5901533"/>
          <a:ext cx="796480" cy="40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rtlCol="0" anchor="ctr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Arial"/>
              <a:cs typeface="Arial"/>
            </a:rPr>
            <a:t>Men &gt;25</a:t>
          </a:r>
          <a:endParaRPr lang="en-US" sz="1800" b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0.51658</cdr:x>
      <cdr:y>0.8429</cdr:y>
    </cdr:from>
    <cdr:to>
      <cdr:x>0.60369</cdr:x>
      <cdr:y>0.90211</cdr:y>
    </cdr:to>
    <cdr:sp macro="" textlink="">
      <cdr:nvSpPr>
        <cdr:cNvPr id="6" name="TextBox 5"/>
        <cdr:cNvSpPr txBox="1"/>
      </cdr:nvSpPr>
      <cdr:spPr>
        <a:xfrm xmlns:a="http://schemas.openxmlformats.org/drawingml/2006/main" rot="19458858">
          <a:off x="4723628" y="5780588"/>
          <a:ext cx="796480" cy="40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rtlCol="0" anchor="ctr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Arial"/>
              <a:cs typeface="Arial"/>
            </a:rPr>
            <a:t>North</a:t>
          </a:r>
          <a:endParaRPr lang="en-US" sz="1800" b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0.58663</cdr:x>
      <cdr:y>0.83766</cdr:y>
    </cdr:from>
    <cdr:to>
      <cdr:x>0.67373</cdr:x>
      <cdr:y>0.89687</cdr:y>
    </cdr:to>
    <cdr:sp macro="" textlink="">
      <cdr:nvSpPr>
        <cdr:cNvPr id="7" name="TextBox 6"/>
        <cdr:cNvSpPr txBox="1"/>
      </cdr:nvSpPr>
      <cdr:spPr>
        <a:xfrm xmlns:a="http://schemas.openxmlformats.org/drawingml/2006/main" rot="19458858">
          <a:off x="5364121" y="5744681"/>
          <a:ext cx="796480" cy="40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rtlCol="0" anchor="ctr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Arial"/>
              <a:cs typeface="Arial"/>
            </a:rPr>
            <a:t>South</a:t>
          </a:r>
          <a:endParaRPr lang="en-US" sz="1800" b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0.74454</cdr:x>
      <cdr:y>0.83625</cdr:y>
    </cdr:from>
    <cdr:to>
      <cdr:x>0.83164</cdr:x>
      <cdr:y>0.89546</cdr:y>
    </cdr:to>
    <cdr:sp macro="" textlink="">
      <cdr:nvSpPr>
        <cdr:cNvPr id="8" name="TextBox 7"/>
        <cdr:cNvSpPr txBox="1"/>
      </cdr:nvSpPr>
      <cdr:spPr>
        <a:xfrm xmlns:a="http://schemas.openxmlformats.org/drawingml/2006/main" rot="19458858">
          <a:off x="6808039" y="5735011"/>
          <a:ext cx="796480" cy="40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rtlCol="0" anchor="ctr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Arial"/>
              <a:cs typeface="Arial"/>
            </a:rPr>
            <a:t>Urban</a:t>
          </a:r>
          <a:endParaRPr lang="en-US" sz="1800" b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0.81127</cdr:x>
      <cdr:y>0.83043</cdr:y>
    </cdr:from>
    <cdr:to>
      <cdr:x>0.89838</cdr:x>
      <cdr:y>0.88964</cdr:y>
    </cdr:to>
    <cdr:sp macro="" textlink="">
      <cdr:nvSpPr>
        <cdr:cNvPr id="9" name="TextBox 8"/>
        <cdr:cNvSpPr txBox="1"/>
      </cdr:nvSpPr>
      <cdr:spPr>
        <a:xfrm xmlns:a="http://schemas.openxmlformats.org/drawingml/2006/main" rot="19458858">
          <a:off x="7418291" y="5695100"/>
          <a:ext cx="796480" cy="40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rtlCol="0" anchor="ctr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latin typeface="Arial"/>
              <a:cs typeface="Arial"/>
            </a:rPr>
            <a:t>Rural</a:t>
          </a:r>
          <a:endParaRPr lang="en-US" sz="1800" b="1" dirty="0">
            <a:latin typeface="Arial"/>
            <a:cs typeface="Arial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0.40755</cdr:x>
      <cdr:y>0.21899</cdr:y>
    </cdr:from>
    <cdr:to>
      <cdr:x>0.45565</cdr:x>
      <cdr:y>0.55965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3726664" y="1501853"/>
          <a:ext cx="439780" cy="2336217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sp>
  </cdr:relSizeAnchor>
  <cdr:relSizeAnchor xmlns:cdr="http://schemas.openxmlformats.org/drawingml/2006/chartDrawing">
    <cdr:from>
      <cdr:x>0.40857</cdr:x>
      <cdr:y>0.56021</cdr:y>
    </cdr:from>
    <cdr:to>
      <cdr:x>0.45666</cdr:x>
      <cdr:y>0.85975</cdr:y>
    </cdr:to>
    <cdr:sp macro="" textlink="">
      <cdr:nvSpPr>
        <cdr:cNvPr id="3" name="Right Brace 2"/>
        <cdr:cNvSpPr/>
      </cdr:nvSpPr>
      <cdr:spPr>
        <a:xfrm xmlns:a="http://schemas.openxmlformats.org/drawingml/2006/main">
          <a:off x="3735934" y="3841954"/>
          <a:ext cx="439780" cy="2054211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sp>
  </cdr:relSizeAnchor>
  <cdr:relSizeAnchor xmlns:cdr="http://schemas.openxmlformats.org/drawingml/2006/chartDrawing">
    <cdr:from>
      <cdr:x>0.40755</cdr:x>
      <cdr:y>0.21899</cdr:y>
    </cdr:from>
    <cdr:to>
      <cdr:x>0.45565</cdr:x>
      <cdr:y>0.55965</cdr:y>
    </cdr:to>
    <cdr:sp macro="" textlink="">
      <cdr:nvSpPr>
        <cdr:cNvPr id="4" name="Right Brace 1"/>
        <cdr:cNvSpPr/>
      </cdr:nvSpPr>
      <cdr:spPr>
        <a:xfrm xmlns:a="http://schemas.openxmlformats.org/drawingml/2006/main">
          <a:off x="3726664" y="1501853"/>
          <a:ext cx="439780" cy="2336217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sp>
  </cdr:relSizeAnchor>
  <cdr:relSizeAnchor xmlns:cdr="http://schemas.openxmlformats.org/drawingml/2006/chartDrawing">
    <cdr:from>
      <cdr:x>0.40857</cdr:x>
      <cdr:y>0.56021</cdr:y>
    </cdr:from>
    <cdr:to>
      <cdr:x>0.45666</cdr:x>
      <cdr:y>0.85975</cdr:y>
    </cdr:to>
    <cdr:sp macro="" textlink="">
      <cdr:nvSpPr>
        <cdr:cNvPr id="5" name="Right Brace 2"/>
        <cdr:cNvSpPr/>
      </cdr:nvSpPr>
      <cdr:spPr>
        <a:xfrm xmlns:a="http://schemas.openxmlformats.org/drawingml/2006/main">
          <a:off x="3735934" y="3841954"/>
          <a:ext cx="439780" cy="2054211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0.38626</cdr:x>
      <cdr:y>0.15043</cdr:y>
    </cdr:from>
    <cdr:to>
      <cdr:x>0.45274</cdr:x>
      <cdr:y>0.1998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31987" y="1031656"/>
          <a:ext cx="60785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 anchor="ctr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1" dirty="0" smtClean="0">
              <a:latin typeface="Arial"/>
              <a:cs typeface="Arial"/>
            </a:rPr>
            <a:t>86%</a:t>
          </a:r>
          <a:endParaRPr lang="en-US" sz="1600" b="1" dirty="0">
            <a:latin typeface="Arial"/>
            <a:cs typeface="Arial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0.24309</cdr:x>
      <cdr:y>0.2202</cdr:y>
    </cdr:from>
    <cdr:to>
      <cdr:x>0.30957</cdr:x>
      <cdr:y>0.26957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22853" y="1510126"/>
          <a:ext cx="60785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 anchor="ctr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1" dirty="0" smtClean="0">
              <a:latin typeface="Arial"/>
              <a:cs typeface="Arial"/>
            </a:rPr>
            <a:t>75%</a:t>
          </a:r>
          <a:endParaRPr lang="en-US" sz="1600" b="1" dirty="0">
            <a:latin typeface="Arial"/>
            <a:cs typeface="Arial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0.14279</cdr:x>
      <cdr:y>0.2847</cdr:y>
    </cdr:from>
    <cdr:to>
      <cdr:x>0.26782</cdr:x>
      <cdr:y>0.32641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05704" y="1952467"/>
          <a:ext cx="1143274" cy="286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600" b="1" i="1" dirty="0" err="1" smtClean="0">
              <a:latin typeface="Arial"/>
              <a:cs typeface="Arial"/>
            </a:rPr>
            <a:t>p</a:t>
          </a:r>
          <a:r>
            <a:rPr lang="en-US" sz="1600" b="1" i="1" dirty="0" smtClean="0">
              <a:latin typeface="Arial"/>
              <a:cs typeface="Arial"/>
            </a:rPr>
            <a:t> &lt; .001</a:t>
          </a:r>
          <a:endParaRPr lang="en-US" sz="1600" b="1" i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0.69898</cdr:x>
      <cdr:y>0.71529</cdr:y>
    </cdr:from>
    <cdr:to>
      <cdr:x>0.80721</cdr:x>
      <cdr:y>0.75395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91497" y="4905438"/>
          <a:ext cx="989656" cy="265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1" i="1" dirty="0" err="1" smtClean="0">
              <a:latin typeface="Arial"/>
              <a:cs typeface="Arial"/>
            </a:rPr>
            <a:t>n.s</a:t>
          </a:r>
          <a:r>
            <a:rPr lang="en-US" sz="1600" b="1" i="1" dirty="0" smtClean="0">
              <a:latin typeface="Arial"/>
              <a:cs typeface="Arial"/>
            </a:rPr>
            <a:t>.</a:t>
          </a:r>
          <a:endParaRPr lang="en-US" sz="1600" b="1" i="1" dirty="0">
            <a:latin typeface="Arial"/>
            <a:cs typeface="Arial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0.24532</cdr:x>
      <cdr:y>0.62769</cdr:y>
    </cdr:from>
    <cdr:to>
      <cdr:x>0.36889</cdr:x>
      <cdr:y>0.66617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3192" y="4304701"/>
          <a:ext cx="1129924" cy="2638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i="1" dirty="0" err="1" smtClean="0">
              <a:latin typeface="Arial"/>
              <a:cs typeface="Arial"/>
            </a:rPr>
            <a:t>n.s</a:t>
          </a:r>
          <a:r>
            <a:rPr lang="en-US" sz="1600" b="1" i="1" dirty="0" smtClean="0">
              <a:latin typeface="Arial"/>
              <a:cs typeface="Arial"/>
            </a:rPr>
            <a:t>.</a:t>
          </a:r>
          <a:endParaRPr lang="en-US" sz="1600" b="1" i="1" dirty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0.7089</cdr:x>
      <cdr:y>0.52516</cdr:y>
    </cdr:from>
    <cdr:to>
      <cdr:x>0.81713</cdr:x>
      <cdr:y>0.56382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82195" y="3601555"/>
          <a:ext cx="989655" cy="265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1" i="1" dirty="0" err="1" smtClean="0">
              <a:latin typeface="Arial"/>
              <a:cs typeface="Arial"/>
            </a:rPr>
            <a:t>p</a:t>
          </a:r>
          <a:r>
            <a:rPr lang="en-US" sz="1600" b="1" i="1" dirty="0" smtClean="0">
              <a:latin typeface="Arial"/>
              <a:cs typeface="Arial"/>
            </a:rPr>
            <a:t> &lt; .001</a:t>
          </a:r>
          <a:endParaRPr lang="en-US" sz="1600" b="1" i="1" dirty="0">
            <a:latin typeface="Arial"/>
            <a:cs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AAB23-CA94-44D5-B383-6E5C4A7C69DC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271DE-1ED5-4079-AC6A-4AD1E147F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05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95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376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14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90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451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14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705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-B/W essentially</a:t>
            </a:r>
            <a:r>
              <a:rPr lang="en-US" baseline="0" dirty="0" smtClean="0"/>
              <a:t> the </a:t>
            </a:r>
            <a:r>
              <a:rPr lang="en-US" dirty="0" smtClean="0"/>
              <a:t>same by sex, age, urban/rural.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 +19 “no effect” (50% vs. 31%) while women +24 DK (35% vs. 9%).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-In the South “worse” is +12 (35% vs. 22%) and better is -8 (7% vs. 15%).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-Economy,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negative 58%;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infrastructure 41%.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-These interact strongly with ratings of gov’t institutions and with expectations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(BWS and track/direction).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-Not many diffs by group; young men less likely to rate their living conditions overall as bad (28% vs. 38%).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328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228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51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98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40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97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0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80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6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1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457200"/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457200"/>
              <a:t>4/5/2011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457200"/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defTabSz="457200"/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035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961" y="851313"/>
            <a:ext cx="8411325" cy="374089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Data Update: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Yemen Baseline,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Afghanistan Trends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>Part I of II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/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Center for Strategic and International Studies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April 4, 2011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904" y="4464547"/>
            <a:ext cx="7234382" cy="1752600"/>
          </a:xfrm>
        </p:spPr>
        <p:txBody>
          <a:bodyPr>
            <a:normAutofit lnSpcReduction="10000"/>
          </a:bodyPr>
          <a:lstStyle/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Gary Langer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Langer Research Associates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glanger@langerresearch.com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35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8196" y="216048"/>
            <a:ext cx="7438162" cy="8925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4000" b="1" dirty="0" err="1">
                <a:solidFill>
                  <a:prstClr val="black"/>
                </a:solidFill>
                <a:latin typeface="Arial"/>
                <a:cs typeface="Arial"/>
              </a:rPr>
              <a:t>Saleh</a:t>
            </a:r>
            <a:r>
              <a:rPr lang="en-US" sz="4000" b="1" dirty="0">
                <a:solidFill>
                  <a:prstClr val="black"/>
                </a:solidFill>
                <a:latin typeface="Arial"/>
                <a:cs typeface="Arial"/>
              </a:rPr>
              <a:t> Favorability by Region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76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-2" y="0"/>
          <a:ext cx="451464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7976" y="377631"/>
            <a:ext cx="3355852" cy="5693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2300" b="1" dirty="0">
                <a:solidFill>
                  <a:prstClr val="black"/>
                </a:solidFill>
                <a:latin typeface="Arial"/>
                <a:cs typeface="Arial"/>
              </a:rPr>
              <a:t>Life a year from now...</a:t>
            </a:r>
          </a:p>
          <a:p>
            <a:pPr algn="ctr" defTabSz="457200"/>
            <a:r>
              <a:rPr lang="en-US" sz="8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Chart 9"/>
          <p:cNvGraphicFramePr/>
          <p:nvPr/>
        </p:nvGraphicFramePr>
        <p:xfrm>
          <a:off x="4759142" y="0"/>
          <a:ext cx="438485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5835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Negative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0720"/>
            <a:ext cx="8229600" cy="438912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800" dirty="0" smtClean="0"/>
              <a:t>Men: </a:t>
            </a:r>
          </a:p>
          <a:p>
            <a:pPr lvl="1">
              <a:defRPr/>
            </a:pPr>
            <a:r>
              <a:rPr lang="en-US" sz="2800" dirty="0" smtClean="0"/>
              <a:t>52% “wrong </a:t>
            </a:r>
            <a:r>
              <a:rPr lang="en-US" sz="2800" dirty="0"/>
              <a:t>direction” </a:t>
            </a:r>
            <a:r>
              <a:rPr lang="en-US" sz="2800" dirty="0" smtClean="0"/>
              <a:t>vs</a:t>
            </a:r>
            <a:r>
              <a:rPr lang="en-US" sz="2800" dirty="0"/>
              <a:t>. 28</a:t>
            </a:r>
            <a:r>
              <a:rPr lang="en-US" sz="2800" dirty="0" smtClean="0"/>
              <a:t>% among women; “right direction” 34% vs. 44%. </a:t>
            </a:r>
          </a:p>
          <a:p>
            <a:pPr lvl="1">
              <a:defRPr/>
            </a:pPr>
            <a:r>
              <a:rPr lang="en-US" sz="2800" dirty="0" smtClean="0"/>
              <a:t>“</a:t>
            </a:r>
            <a:r>
              <a:rPr lang="en-US" sz="2800" dirty="0"/>
              <a:t>L</a:t>
            </a:r>
            <a:r>
              <a:rPr lang="en-US" sz="2800" dirty="0" smtClean="0"/>
              <a:t>ife worse</a:t>
            </a:r>
            <a:r>
              <a:rPr lang="en-US" sz="2800" dirty="0"/>
              <a:t>” </a:t>
            </a:r>
            <a:r>
              <a:rPr lang="en-US" sz="2800" dirty="0" smtClean="0"/>
              <a:t>23</a:t>
            </a:r>
            <a:r>
              <a:rPr lang="en-US" sz="2800" dirty="0"/>
              <a:t>% </a:t>
            </a:r>
            <a:r>
              <a:rPr lang="en-US" sz="2800" dirty="0" smtClean="0"/>
              <a:t>among men, 14% among women.</a:t>
            </a:r>
          </a:p>
          <a:p>
            <a:pPr>
              <a:defRPr/>
            </a:pPr>
            <a:r>
              <a:rPr lang="en-US" sz="2800" dirty="0" smtClean="0"/>
              <a:t>Elders: </a:t>
            </a:r>
          </a:p>
          <a:p>
            <a:pPr lvl="1">
              <a:defRPr/>
            </a:pPr>
            <a:r>
              <a:rPr lang="en-US" sz="2800" dirty="0" smtClean="0"/>
              <a:t>“Life better” 38% among 50+ vs. 53</a:t>
            </a:r>
            <a:r>
              <a:rPr lang="en-US" sz="2800" dirty="0"/>
              <a:t>% </a:t>
            </a:r>
            <a:r>
              <a:rPr lang="en-US" sz="2800" dirty="0" smtClean="0"/>
              <a:t>among &lt;25. (Similar by sex.)</a:t>
            </a:r>
            <a:endParaRPr lang="en-US" sz="2800" dirty="0"/>
          </a:p>
          <a:p>
            <a:pPr lvl="1">
              <a:defRPr/>
            </a:pPr>
            <a:r>
              <a:rPr lang="en-US" sz="2800" dirty="0" smtClean="0"/>
              <a:t>“</a:t>
            </a:r>
            <a:r>
              <a:rPr lang="en-US" sz="2800" dirty="0"/>
              <a:t>Right direction” </a:t>
            </a:r>
            <a:r>
              <a:rPr lang="en-US" sz="2800" dirty="0" smtClean="0"/>
              <a:t>43% among younger </a:t>
            </a:r>
            <a:r>
              <a:rPr lang="en-US" sz="2800" dirty="0"/>
              <a:t>men </a:t>
            </a:r>
            <a:r>
              <a:rPr lang="en-US" sz="2800" dirty="0" smtClean="0"/>
              <a:t>vs. 30% among men 50+.</a:t>
            </a:r>
            <a:endParaRPr lang="en-US" sz="2800" dirty="0"/>
          </a:p>
          <a:p>
            <a:pPr>
              <a:defRPr/>
            </a:pPr>
            <a:r>
              <a:rPr lang="en-US" sz="2800" dirty="0" smtClean="0"/>
              <a:t>South Yemen: </a:t>
            </a:r>
          </a:p>
          <a:p>
            <a:pPr lvl="1">
              <a:defRPr/>
            </a:pPr>
            <a:r>
              <a:rPr lang="en-US" sz="2800" dirty="0" smtClean="0"/>
              <a:t>“Wrong </a:t>
            </a:r>
            <a:r>
              <a:rPr lang="en-US" sz="2800" dirty="0"/>
              <a:t>track” </a:t>
            </a:r>
            <a:r>
              <a:rPr lang="en-US" sz="2800" dirty="0" smtClean="0"/>
              <a:t>69</a:t>
            </a:r>
            <a:r>
              <a:rPr lang="en-US" sz="2800" dirty="0"/>
              <a:t>% vs. 35</a:t>
            </a:r>
            <a:r>
              <a:rPr lang="en-US" sz="2800" dirty="0" smtClean="0"/>
              <a:t>% in the North; “life better</a:t>
            </a:r>
            <a:r>
              <a:rPr lang="en-US" sz="2800" dirty="0"/>
              <a:t>” </a:t>
            </a:r>
            <a:r>
              <a:rPr lang="en-US" sz="2800" dirty="0" smtClean="0"/>
              <a:t>38% vs. 50%.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9732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97332290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11977" y="114510"/>
            <a:ext cx="5093987" cy="12618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200" b="1" dirty="0">
                <a:solidFill>
                  <a:prstClr val="black"/>
                </a:solidFill>
                <a:latin typeface="Arial"/>
                <a:cs typeface="Arial"/>
              </a:rPr>
              <a:t>Effect of Complaining </a:t>
            </a:r>
          </a:p>
          <a:p>
            <a:pPr algn="ctr" defTabSz="457200"/>
            <a:r>
              <a:rPr lang="en-US" sz="3200" b="1" dirty="0">
                <a:solidFill>
                  <a:prstClr val="black"/>
                </a:solidFill>
                <a:latin typeface="Arial"/>
                <a:cs typeface="Arial"/>
              </a:rPr>
              <a:t>About a Gov’t Official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76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31694" y="133156"/>
            <a:ext cx="6480611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Ratings of Local Conditions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58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8196" y="277604"/>
            <a:ext cx="7438162" cy="76944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200" b="1" dirty="0">
                <a:solidFill>
                  <a:prstClr val="black"/>
                </a:solidFill>
                <a:latin typeface="Arial"/>
                <a:cs typeface="Arial"/>
              </a:rPr>
              <a:t>Preferred Form of Government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68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8790771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8196" y="277604"/>
            <a:ext cx="7438162" cy="76944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200" b="1" dirty="0">
                <a:solidFill>
                  <a:prstClr val="black"/>
                </a:solidFill>
                <a:latin typeface="Arial"/>
                <a:cs typeface="Arial"/>
              </a:rPr>
              <a:t>Preference for Democracy by Groups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969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7760" y="216048"/>
            <a:ext cx="7731437" cy="8925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4000" b="1" dirty="0" err="1">
                <a:solidFill>
                  <a:prstClr val="black"/>
                </a:solidFill>
                <a:latin typeface="Arial"/>
                <a:cs typeface="Arial"/>
              </a:rPr>
              <a:t>Gov’t</a:t>
            </a:r>
            <a:r>
              <a:rPr lang="en-US" sz="4000" b="1" dirty="0">
                <a:solidFill>
                  <a:prstClr val="black"/>
                </a:solidFill>
                <a:latin typeface="Arial"/>
                <a:cs typeface="Arial"/>
              </a:rPr>
              <a:t> Follow Islamic Principles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226565" y="2500684"/>
            <a:ext cx="64633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defTabSz="457200"/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Very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502" y="4672433"/>
            <a:ext cx="1210788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defTabSz="457200"/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Somewhat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1074" y="1202786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defTabSz="457200"/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83%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9408" y="5309706"/>
            <a:ext cx="49244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defTabSz="457200"/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6%</a:t>
            </a:r>
          </a:p>
        </p:txBody>
      </p:sp>
    </p:spTree>
    <p:extLst>
      <p:ext uri="{BB962C8B-B14F-4D97-AF65-F5344CB8AC3E}">
        <p14:creationId xmlns:p14="http://schemas.microsoft.com/office/powerpoint/2010/main" val="2117305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75656" y="209553"/>
            <a:ext cx="7223989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000" b="1" dirty="0">
                <a:solidFill>
                  <a:prstClr val="black"/>
                </a:solidFill>
                <a:latin typeface="Arial"/>
                <a:cs typeface="Arial"/>
              </a:rPr>
              <a:t>Follow Islamic Principles - Groups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09151" y="948217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defTabSz="457200"/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88%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28832" y="1464771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Arial"/>
                <a:cs typeface="Arial"/>
              </a:rPr>
              <a:t>78%</a:t>
            </a:r>
            <a:endParaRPr lang="en-US" sz="16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4087" y="1786448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Arial"/>
                <a:cs typeface="Arial"/>
              </a:rPr>
              <a:t>72%</a:t>
            </a:r>
            <a:endParaRPr lang="en-US" sz="16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6334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3129" y="133156"/>
            <a:ext cx="3077742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Religiosity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062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864"/>
            <a:ext cx="8229600" cy="1143000"/>
          </a:xfrm>
        </p:spPr>
        <p:txBody>
          <a:bodyPr/>
          <a:lstStyle/>
          <a:p>
            <a:r>
              <a:rPr lang="en-US" dirty="0" smtClean="0"/>
              <a:t>Yemen project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00864"/>
            <a:ext cx="8354291" cy="5036173"/>
          </a:xfrm>
        </p:spPr>
        <p:txBody>
          <a:bodyPr>
            <a:noAutofit/>
          </a:bodyPr>
          <a:lstStyle/>
          <a:p>
            <a:r>
              <a:rPr lang="en-US" sz="2800" dirty="0" smtClean="0"/>
              <a:t>Broadcasting Board of Governors survey</a:t>
            </a:r>
          </a:p>
          <a:p>
            <a:r>
              <a:rPr lang="en-US" sz="2800" dirty="0" smtClean="0"/>
              <a:t>Field work: D3 Systems/Yemen Polling Center</a:t>
            </a:r>
          </a:p>
          <a:p>
            <a:r>
              <a:rPr lang="en-US" sz="2800" dirty="0" smtClean="0"/>
              <a:t>Design/Analysis: D3/Langer Research Associates</a:t>
            </a:r>
          </a:p>
          <a:p>
            <a:r>
              <a:rPr lang="en-US" sz="2800" dirty="0" smtClean="0"/>
              <a:t>National, area-probability sample</a:t>
            </a:r>
          </a:p>
          <a:p>
            <a:r>
              <a:rPr lang="en-US" sz="2800" dirty="0" smtClean="0">
                <a:ea typeface="ＭＳ Ｐゴシック" pitchFamily="34" charset="-128"/>
              </a:rPr>
              <a:t>1,112 face-to-face interviews Dec. 9-29, 2010</a:t>
            </a:r>
          </a:p>
          <a:p>
            <a:r>
              <a:rPr lang="en-US" sz="2800" dirty="0" smtClean="0">
                <a:ea typeface="ＭＳ Ｐゴシック" pitchFamily="34" charset="-128"/>
              </a:rPr>
              <a:t>59 </a:t>
            </a:r>
            <a:r>
              <a:rPr lang="en-US" sz="2800" dirty="0">
                <a:ea typeface="ＭＳ Ｐゴシック" pitchFamily="34" charset="-128"/>
              </a:rPr>
              <a:t>native Arabic-speaking interviewers, </a:t>
            </a:r>
            <a:r>
              <a:rPr lang="en-US" sz="2800" dirty="0" smtClean="0">
                <a:ea typeface="ＭＳ Ｐゴシック" pitchFamily="34" charset="-128"/>
              </a:rPr>
              <a:t>10 </a:t>
            </a:r>
            <a:r>
              <a:rPr lang="en-US" sz="2800" dirty="0">
                <a:ea typeface="ＭＳ Ｐゴシック" pitchFamily="34" charset="-128"/>
              </a:rPr>
              <a:t>field </a:t>
            </a:r>
            <a:r>
              <a:rPr lang="en-US" sz="2800" dirty="0" smtClean="0">
                <a:ea typeface="ＭＳ Ｐゴシック" pitchFamily="34" charset="-128"/>
              </a:rPr>
              <a:t>supervisors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en-US" sz="2800" dirty="0">
                <a:ea typeface="ＭＳ Ｐゴシック" pitchFamily="34" charset="-128"/>
              </a:rPr>
              <a:t>Avg. 52-minute interview; 99 substantive questions, 21 demographics, 28 QC-management</a:t>
            </a:r>
          </a:p>
          <a:p>
            <a:r>
              <a:rPr lang="en-US" sz="2800" dirty="0" smtClean="0">
                <a:ea typeface="ＭＳ Ｐゴシック" pitchFamily="34" charset="-128"/>
              </a:rPr>
              <a:t>MOE +/-3 points at 95</a:t>
            </a:r>
            <a:r>
              <a:rPr lang="en-US" sz="2800" dirty="0">
                <a:ea typeface="ＭＳ Ｐゴシック" pitchFamily="34" charset="-128"/>
              </a:rPr>
              <a:t>% confidence level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4976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85655883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1894" y="133156"/>
            <a:ext cx="5460212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Influences on Opinions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8550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7982371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27200" y="0"/>
            <a:ext cx="6308435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Interest/Information Levels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120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0564213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2183" y="177355"/>
            <a:ext cx="7490690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Interest/Info., Younger/Older Men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1676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5016876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2666" y="200659"/>
            <a:ext cx="5418667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b="1" dirty="0" smtClean="0">
                <a:solidFill>
                  <a:prstClr val="black"/>
                </a:solidFill>
                <a:latin typeface="Arial"/>
                <a:cs typeface="Arial"/>
              </a:rPr>
              <a:t>Favorability Ratings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56849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69163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17010" y="209553"/>
            <a:ext cx="5004650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000" b="1" dirty="0">
                <a:solidFill>
                  <a:prstClr val="black"/>
                </a:solidFill>
                <a:latin typeface="Arial"/>
                <a:cs typeface="Arial"/>
              </a:rPr>
              <a:t>Influences on Opinions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55541" y="1034695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defTabSz="457200"/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85%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36389" y="2092257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Arial"/>
                <a:cs typeface="Arial"/>
              </a:rPr>
              <a:t>65%</a:t>
            </a:r>
            <a:endParaRPr lang="en-US" sz="16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69546" y="3585515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Arial"/>
                <a:cs typeface="Arial"/>
              </a:rPr>
              <a:t>34%</a:t>
            </a:r>
            <a:endParaRPr lang="en-US" sz="16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5246" y="3724556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Arial"/>
                <a:cs typeface="Arial"/>
              </a:rPr>
              <a:t>32%</a:t>
            </a:r>
            <a:endParaRPr lang="en-US" sz="16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94626" y="4015997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Arial"/>
                <a:cs typeface="Arial"/>
              </a:rPr>
              <a:t>25%</a:t>
            </a:r>
            <a:endParaRPr lang="en-US" sz="16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60086" y="4153279"/>
            <a:ext cx="6078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600" b="1" dirty="0" smtClean="0">
                <a:solidFill>
                  <a:prstClr val="black"/>
                </a:solidFill>
                <a:latin typeface="Arial"/>
                <a:cs typeface="Arial"/>
              </a:rPr>
              <a:t>23%</a:t>
            </a:r>
            <a:endParaRPr lang="en-US" sz="16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5246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899258"/>
            <a:ext cx="4040188" cy="659352"/>
          </a:xfrm>
        </p:spPr>
        <p:txBody>
          <a:bodyPr/>
          <a:lstStyle/>
          <a:p>
            <a:r>
              <a:rPr lang="en-US" sz="3200" dirty="0" smtClean="0"/>
              <a:t>Disaffection Index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903767"/>
            <a:ext cx="4041775" cy="65484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Engagement Index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199" y="1558610"/>
            <a:ext cx="4187825" cy="4801710"/>
          </a:xfrm>
        </p:spPr>
        <p:txBody>
          <a:bodyPr>
            <a:noAutofit/>
          </a:bodyPr>
          <a:lstStyle/>
          <a:p>
            <a:r>
              <a:rPr lang="en-US" sz="2000" dirty="0" smtClean="0"/>
              <a:t>Combination of (</a:t>
            </a:r>
            <a:r>
              <a:rPr lang="en-US" sz="2000" dirty="0" err="1" smtClean="0"/>
              <a:t>α</a:t>
            </a:r>
            <a:r>
              <a:rPr lang="en-US" sz="2000" dirty="0" smtClean="0"/>
              <a:t>=.85):</a:t>
            </a:r>
          </a:p>
          <a:p>
            <a:pPr lvl="1"/>
            <a:r>
              <a:rPr lang="en-US" dirty="0" smtClean="0"/>
              <a:t>Ratings of the work of: central gov’t, district gov’t, police, army</a:t>
            </a:r>
          </a:p>
          <a:p>
            <a:pPr lvl="1"/>
            <a:r>
              <a:rPr lang="en-US" dirty="0" smtClean="0"/>
              <a:t>Favorability ratings of: gov’t in general, parliament, </a:t>
            </a:r>
            <a:r>
              <a:rPr lang="en-US" dirty="0" err="1" smtClean="0"/>
              <a:t>Saleh</a:t>
            </a:r>
            <a:endParaRPr lang="en-US" dirty="0" smtClean="0"/>
          </a:p>
          <a:p>
            <a:pPr lvl="1"/>
            <a:r>
              <a:rPr lang="en-US" dirty="0" smtClean="0"/>
              <a:t>Satisfaction with progress toward system of rules</a:t>
            </a:r>
          </a:p>
          <a:p>
            <a:pPr lvl="1"/>
            <a:r>
              <a:rPr lang="en-US" dirty="0" smtClean="0"/>
              <a:t>Effect of complaining about a </a:t>
            </a:r>
            <a:r>
              <a:rPr lang="en-US" dirty="0" err="1" smtClean="0"/>
              <a:t>gov’t</a:t>
            </a:r>
            <a:r>
              <a:rPr lang="en-US" dirty="0" smtClean="0"/>
              <a:t> official</a:t>
            </a:r>
          </a:p>
          <a:p>
            <a:r>
              <a:rPr lang="en-US" sz="2000" dirty="0" smtClean="0"/>
              <a:t>Variables recoded, </a:t>
            </a:r>
            <a:r>
              <a:rPr lang="en-US" sz="2000" dirty="0" err="1" smtClean="0"/>
              <a:t>inc.</a:t>
            </a:r>
            <a:r>
              <a:rPr lang="en-US" sz="2000" dirty="0" smtClean="0"/>
              <a:t> intensity, and standardized so that higher scores = more disaffection</a:t>
            </a:r>
          </a:p>
          <a:p>
            <a:r>
              <a:rPr lang="en-US" sz="2000" dirty="0" smtClean="0"/>
              <a:t>Had to answer at least 5 of the 9 questions to get a score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558609"/>
            <a:ext cx="4227156" cy="499932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Combination of (</a:t>
            </a:r>
            <a:r>
              <a:rPr lang="en-US" sz="2000" dirty="0" err="1" smtClean="0"/>
              <a:t>α</a:t>
            </a:r>
            <a:r>
              <a:rPr lang="en-US" sz="2000" dirty="0" smtClean="0"/>
              <a:t>=.94):</a:t>
            </a:r>
          </a:p>
          <a:p>
            <a:pPr lvl="1"/>
            <a:r>
              <a:rPr lang="en-US" dirty="0" smtClean="0"/>
              <a:t>Interest in/informed about: governorate events, Yemen events, world events, Arab country policies, U.S. policies, Yemen culture, Arab culture, Western culture</a:t>
            </a:r>
          </a:p>
          <a:p>
            <a:pPr lvl="1"/>
            <a:r>
              <a:rPr lang="en-US" dirty="0" smtClean="0"/>
              <a:t>Interest in news about: Yemen, Arab, Europe, U.S.</a:t>
            </a:r>
          </a:p>
          <a:p>
            <a:r>
              <a:rPr lang="en-US" sz="2000" dirty="0" smtClean="0"/>
              <a:t>Variables recoded, </a:t>
            </a:r>
            <a:r>
              <a:rPr lang="en-US" sz="2000" dirty="0" err="1" smtClean="0"/>
              <a:t>inc.</a:t>
            </a:r>
            <a:r>
              <a:rPr lang="en-US" sz="2000" dirty="0" smtClean="0"/>
              <a:t> intensity, and standardized so that higher scores = greater engagement.</a:t>
            </a:r>
          </a:p>
          <a:p>
            <a:r>
              <a:rPr lang="en-US" sz="2000" dirty="0" smtClean="0"/>
              <a:t>Had to answer at least 8 of the 20 questions in order to get a score.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3638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90596170"/>
              </p:ext>
            </p:extLst>
          </p:nvPr>
        </p:nvGraphicFramePr>
        <p:xfrm>
          <a:off x="-212437" y="-178115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39152" y="58237"/>
            <a:ext cx="5865695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Disaffection and </a:t>
            </a:r>
          </a:p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Engagement Indices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397" y="5653759"/>
            <a:ext cx="744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Disaffection: Young men/older men </a:t>
            </a:r>
            <a:r>
              <a:rPr lang="en-US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n.s</a:t>
            </a:r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.; men/women &lt; .001. </a:t>
            </a:r>
          </a:p>
          <a:p>
            <a:pPr defTabSz="457200"/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Engagement: Young men/older men marginally sig.; men/women &lt; .001.</a:t>
            </a:r>
          </a:p>
        </p:txBody>
      </p:sp>
    </p:spTree>
    <p:extLst>
      <p:ext uri="{BB962C8B-B14F-4D97-AF65-F5344CB8AC3E}">
        <p14:creationId xmlns:p14="http://schemas.microsoft.com/office/powerpoint/2010/main" val="3081952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2922327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7468" y="187531"/>
            <a:ext cx="7671513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Disaffection/Engagement - Region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49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8104498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79419" y="67480"/>
            <a:ext cx="6280727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black"/>
                </a:solidFill>
                <a:latin typeface="Arial"/>
                <a:cs typeface="Arial"/>
              </a:rPr>
              <a:t>Disaffection/Engagement: Urban/Rural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64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899258"/>
            <a:ext cx="4040188" cy="659352"/>
          </a:xfrm>
        </p:spPr>
        <p:txBody>
          <a:bodyPr/>
          <a:lstStyle/>
          <a:p>
            <a:r>
              <a:rPr lang="en-US" sz="3200" dirty="0" smtClean="0"/>
              <a:t>Disaffection Index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903767"/>
            <a:ext cx="4041775" cy="65484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Engagement Index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199" y="1819074"/>
            <a:ext cx="4187826" cy="48000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Low disaffection (0-2 Qs neg.)</a:t>
            </a:r>
          </a:p>
          <a:p>
            <a:pPr lvl="1"/>
            <a:r>
              <a:rPr lang="en-US" dirty="0" smtClean="0"/>
              <a:t>All  57%</a:t>
            </a:r>
          </a:p>
          <a:p>
            <a:pPr lvl="1"/>
            <a:r>
              <a:rPr lang="en-US" dirty="0" smtClean="0"/>
              <a:t>Men  47%</a:t>
            </a:r>
          </a:p>
          <a:p>
            <a:pPr lvl="1"/>
            <a:r>
              <a:rPr lang="en-US" dirty="0" smtClean="0"/>
              <a:t>Women  67%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Moderate disaffection (3-5 neg.)</a:t>
            </a:r>
          </a:p>
          <a:p>
            <a:pPr lvl="1"/>
            <a:r>
              <a:rPr lang="en-US" dirty="0" smtClean="0"/>
              <a:t>All   23%</a:t>
            </a:r>
          </a:p>
          <a:p>
            <a:pPr lvl="1"/>
            <a:r>
              <a:rPr lang="en-US" dirty="0" smtClean="0"/>
              <a:t>Men  24%	</a:t>
            </a:r>
          </a:p>
          <a:p>
            <a:pPr lvl="1"/>
            <a:r>
              <a:rPr lang="en-US" dirty="0" smtClean="0"/>
              <a:t>Women  22%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High disaffection (6-9 neg.)</a:t>
            </a:r>
          </a:p>
          <a:p>
            <a:pPr lvl="1"/>
            <a:r>
              <a:rPr lang="en-US" dirty="0" smtClean="0"/>
              <a:t>All  20%</a:t>
            </a:r>
          </a:p>
          <a:p>
            <a:pPr lvl="1"/>
            <a:r>
              <a:rPr lang="en-US" dirty="0" smtClean="0"/>
              <a:t>Men  29%</a:t>
            </a:r>
          </a:p>
          <a:p>
            <a:pPr lvl="1"/>
            <a:r>
              <a:rPr lang="en-US" dirty="0" smtClean="0"/>
              <a:t>Women  11%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819073"/>
            <a:ext cx="4237718" cy="464996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Low </a:t>
            </a:r>
            <a:r>
              <a:rPr lang="en-US" dirty="0" smtClean="0"/>
              <a:t>engagement (0-5  Qs pos.)</a:t>
            </a:r>
            <a:endParaRPr lang="en-US" dirty="0"/>
          </a:p>
          <a:p>
            <a:pPr lvl="1"/>
            <a:r>
              <a:rPr lang="en-US" dirty="0" smtClean="0"/>
              <a:t>All  55%</a:t>
            </a:r>
            <a:endParaRPr lang="en-US" dirty="0"/>
          </a:p>
          <a:p>
            <a:pPr lvl="1"/>
            <a:r>
              <a:rPr lang="en-US" dirty="0" smtClean="0"/>
              <a:t>Men  39%</a:t>
            </a:r>
            <a:endParaRPr lang="en-US" dirty="0"/>
          </a:p>
          <a:p>
            <a:pPr lvl="1"/>
            <a:r>
              <a:rPr lang="en-US" dirty="0" smtClean="0"/>
              <a:t>Women  71%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Moderate </a:t>
            </a:r>
            <a:r>
              <a:rPr lang="en-US" dirty="0" smtClean="0"/>
              <a:t>engagement (6-13 pos.)</a:t>
            </a:r>
            <a:endParaRPr lang="en-US" dirty="0"/>
          </a:p>
          <a:p>
            <a:pPr lvl="1"/>
            <a:r>
              <a:rPr lang="en-US" dirty="0" smtClean="0"/>
              <a:t>All  34%</a:t>
            </a:r>
            <a:endParaRPr lang="en-US" dirty="0"/>
          </a:p>
          <a:p>
            <a:pPr lvl="1"/>
            <a:r>
              <a:rPr lang="en-US" dirty="0" smtClean="0"/>
              <a:t>Men  42%</a:t>
            </a:r>
            <a:r>
              <a:rPr lang="en-US" dirty="0"/>
              <a:t>	</a:t>
            </a:r>
          </a:p>
          <a:p>
            <a:pPr lvl="1"/>
            <a:r>
              <a:rPr lang="en-US" dirty="0" smtClean="0"/>
              <a:t>Women  25%</a:t>
            </a:r>
            <a:endParaRPr lang="en-US" dirty="0"/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High </a:t>
            </a:r>
            <a:r>
              <a:rPr lang="en-US" dirty="0" smtClean="0"/>
              <a:t>engagement (14-20 pos.)</a:t>
            </a:r>
            <a:endParaRPr lang="en-US" dirty="0"/>
          </a:p>
          <a:p>
            <a:pPr lvl="1"/>
            <a:r>
              <a:rPr lang="en-US" dirty="0" smtClean="0"/>
              <a:t>All  11%</a:t>
            </a:r>
            <a:endParaRPr lang="en-US" dirty="0"/>
          </a:p>
          <a:p>
            <a:pPr lvl="1"/>
            <a:r>
              <a:rPr lang="en-US" dirty="0" smtClean="0"/>
              <a:t>Men  19%</a:t>
            </a:r>
            <a:endParaRPr lang="en-US" dirty="0"/>
          </a:p>
          <a:p>
            <a:pPr lvl="1"/>
            <a:r>
              <a:rPr lang="en-US" dirty="0" smtClean="0"/>
              <a:t>Women  4%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651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0720"/>
            <a:ext cx="8229600" cy="4389120"/>
          </a:xfrm>
        </p:spPr>
        <p:txBody>
          <a:bodyPr/>
          <a:lstStyle/>
          <a:p>
            <a:r>
              <a:rPr lang="en-US" dirty="0" smtClean="0"/>
              <a:t>Yemenis’ evaluations of national institutions and local conditions</a:t>
            </a:r>
          </a:p>
          <a:p>
            <a:r>
              <a:rPr lang="en-US" dirty="0" smtClean="0"/>
              <a:t>Preferences for governance</a:t>
            </a:r>
          </a:p>
          <a:p>
            <a:r>
              <a:rPr lang="en-US" dirty="0" smtClean="0"/>
              <a:t>Relevant personal characteristics, interests and information</a:t>
            </a:r>
          </a:p>
          <a:p>
            <a:r>
              <a:rPr lang="en-US" dirty="0" smtClean="0"/>
              <a:t>Indices of disaffection and engagement</a:t>
            </a:r>
          </a:p>
          <a:p>
            <a:r>
              <a:rPr lang="en-US" i="1" dirty="0" smtClean="0"/>
              <a:t>Aimed at understanding of key elements of public sentiment in Yemen – essential for effective  engagement/communication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516990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levels of disaffection, skepticism of gov’t</a:t>
            </a:r>
          </a:p>
          <a:p>
            <a:r>
              <a:rPr lang="en-US" dirty="0" smtClean="0"/>
              <a:t>Broad, deep economic discontent, development needs</a:t>
            </a:r>
          </a:p>
          <a:p>
            <a:r>
              <a:rPr lang="en-US" dirty="0" smtClean="0"/>
              <a:t>Majority support for democracy, higher among men –guided by strict Islamic principles</a:t>
            </a:r>
          </a:p>
          <a:p>
            <a:r>
              <a:rPr lang="en-US" dirty="0" smtClean="0"/>
              <a:t>Inward-looking society, low info./interest beyond local</a:t>
            </a:r>
          </a:p>
          <a:p>
            <a:r>
              <a:rPr lang="en-US" dirty="0" smtClean="0"/>
              <a:t>Broad, deeply suspicions of the United States</a:t>
            </a:r>
          </a:p>
          <a:p>
            <a:r>
              <a:rPr lang="en-US" dirty="0" smtClean="0"/>
              <a:t>Family, friends, associates and religious leaders are the prime levers of influence</a:t>
            </a:r>
          </a:p>
          <a:p>
            <a:r>
              <a:rPr lang="en-US" dirty="0" smtClean="0"/>
              <a:t>Any approach should be Yemen-centric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0355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961" y="851313"/>
            <a:ext cx="8411325" cy="374089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Data Update: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Yemen Baseline,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Afghanistan Trends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>Part I of II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/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Center for Strategic and International Studies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April 4, 2011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904" y="4464547"/>
            <a:ext cx="7234382" cy="1752600"/>
          </a:xfrm>
        </p:spPr>
        <p:txBody>
          <a:bodyPr>
            <a:normAutofit lnSpcReduction="10000"/>
          </a:bodyPr>
          <a:lstStyle/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Gary Langer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Langer Research Associates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glanger@langerresearch.com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725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73</a:t>
            </a:r>
            <a:r>
              <a:rPr lang="en-US" dirty="0"/>
              <a:t>% have monthly HH income </a:t>
            </a:r>
            <a:r>
              <a:rPr lang="en-US" dirty="0" smtClean="0"/>
              <a:t>&lt;60K </a:t>
            </a:r>
            <a:r>
              <a:rPr lang="en-US" dirty="0" err="1" smtClean="0"/>
              <a:t>rials</a:t>
            </a:r>
            <a:r>
              <a:rPr lang="en-US" dirty="0" smtClean="0"/>
              <a:t> (&lt;$280)</a:t>
            </a:r>
          </a:p>
          <a:p>
            <a:r>
              <a:rPr lang="en-US" dirty="0" smtClean="0"/>
              <a:t>59</a:t>
            </a:r>
            <a:r>
              <a:rPr lang="en-US" dirty="0"/>
              <a:t>% no more than intermediate school </a:t>
            </a:r>
            <a:r>
              <a:rPr lang="en-US" dirty="0" smtClean="0"/>
              <a:t>education; includes 37</a:t>
            </a:r>
            <a:r>
              <a:rPr lang="en-US" dirty="0"/>
              <a:t>% </a:t>
            </a:r>
            <a:r>
              <a:rPr lang="en-US" dirty="0" smtClean="0"/>
              <a:t>w/ no </a:t>
            </a:r>
            <a:r>
              <a:rPr lang="en-US" dirty="0"/>
              <a:t>formal education </a:t>
            </a:r>
            <a:endParaRPr lang="en-US" dirty="0" smtClean="0"/>
          </a:p>
          <a:p>
            <a:r>
              <a:rPr lang="en-US" dirty="0" smtClean="0"/>
              <a:t>29% illiterate</a:t>
            </a:r>
          </a:p>
          <a:p>
            <a:r>
              <a:rPr lang="en-US" dirty="0" smtClean="0"/>
              <a:t>62% of men are unemployed (38%) or self-employed (24%)</a:t>
            </a:r>
          </a:p>
          <a:p>
            <a:r>
              <a:rPr lang="en-US" dirty="0" smtClean="0"/>
              <a:t>35% have no power line electricity, </a:t>
            </a:r>
            <a:r>
              <a:rPr lang="en-US" dirty="0" err="1" smtClean="0"/>
              <a:t>inc.</a:t>
            </a:r>
            <a:r>
              <a:rPr lang="en-US" dirty="0" smtClean="0"/>
              <a:t> half w/ generator access, half with no power whatsoever</a:t>
            </a:r>
          </a:p>
          <a:p>
            <a:r>
              <a:rPr lang="en-US" dirty="0" smtClean="0"/>
              <a:t>Pop. is 71% rural</a:t>
            </a:r>
          </a:p>
          <a:p>
            <a:r>
              <a:rPr lang="en-US" dirty="0" smtClean="0"/>
              <a:t>84% reside in North Yemen</a:t>
            </a:r>
          </a:p>
          <a:p>
            <a:r>
              <a:rPr lang="en-US" dirty="0" smtClean="0"/>
              <a:t>Attitudinally…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48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565855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2666" y="200659"/>
            <a:ext cx="5418667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4000" b="1" dirty="0">
                <a:solidFill>
                  <a:prstClr val="black"/>
                </a:solidFill>
                <a:latin typeface="Arial"/>
                <a:cs typeface="Arial"/>
              </a:rPr>
              <a:t>Performance Ratings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850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3992268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2666" y="200659"/>
            <a:ext cx="5418667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4000" b="1" dirty="0">
                <a:solidFill>
                  <a:prstClr val="black"/>
                </a:solidFill>
                <a:latin typeface="Arial"/>
                <a:cs typeface="Arial"/>
              </a:rPr>
              <a:t>Performance Ratings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45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9341365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2666" y="200659"/>
            <a:ext cx="5418667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4000" b="1" dirty="0">
                <a:solidFill>
                  <a:prstClr val="black"/>
                </a:solidFill>
                <a:latin typeface="Arial"/>
                <a:cs typeface="Arial"/>
              </a:rPr>
              <a:t>Performance Ratings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78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9640" y="1661161"/>
            <a:ext cx="72847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32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Men More Negative</a:t>
            </a:r>
          </a:p>
          <a:p>
            <a:pPr defTabSz="457200"/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(DKs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percentaged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out)</a:t>
            </a:r>
          </a:p>
          <a:p>
            <a:pPr defTabSz="457200"/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          Men          Women   </a:t>
            </a:r>
          </a:p>
          <a:p>
            <a:pPr defTabSz="45720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Pos-Neg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Pos-Neg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defTabSz="45720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Central gov’t     50-50    0    57-43  +14</a:t>
            </a:r>
          </a:p>
          <a:p>
            <a:pPr defTabSz="45720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District gov’t    35-65  -30    43-57  -14</a:t>
            </a:r>
          </a:p>
          <a:p>
            <a:pPr defTabSz="45720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Police            47-53   -6    64-36  +28</a:t>
            </a:r>
          </a:p>
          <a:p>
            <a:pPr defTabSz="45720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Army              68-32  +48    70-30  +40</a:t>
            </a:r>
          </a:p>
          <a:p>
            <a:pPr defTabSz="457200"/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9032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2666" y="200659"/>
            <a:ext cx="5418667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457200"/>
            <a:r>
              <a:rPr lang="en-US" sz="4000" b="1" dirty="0" err="1">
                <a:solidFill>
                  <a:prstClr val="black"/>
                </a:solidFill>
                <a:latin typeface="Arial"/>
                <a:cs typeface="Arial"/>
              </a:rPr>
              <a:t>Saleh</a:t>
            </a:r>
            <a:r>
              <a:rPr lang="en-US" sz="4000" b="1" dirty="0">
                <a:solidFill>
                  <a:prstClr val="black"/>
                </a:solidFill>
                <a:latin typeface="Arial"/>
                <a:cs typeface="Arial"/>
              </a:rPr>
              <a:t> Favorability</a:t>
            </a:r>
          </a:p>
          <a:p>
            <a:pPr algn="ctr" defTabSz="457200"/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Source: Broadcasting Board of Governors</a:t>
            </a:r>
          </a:p>
        </p:txBody>
      </p:sp>
      <p:pic>
        <p:nvPicPr>
          <p:cNvPr id="6" name="Picture 4" descr="Langer Logo 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386" y="6501770"/>
            <a:ext cx="2379614" cy="3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91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Flo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o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1096</Words>
  <Application>Microsoft Office PowerPoint</Application>
  <PresentationFormat>On-screen Show (4:3)</PresentationFormat>
  <Paragraphs>214</Paragraphs>
  <Slides>31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Flow</vt:lpstr>
      <vt:lpstr>Data Update: Yemen Baseline, Afghanistan Trends Part I of II  Center for Strategic and International Studies April 4, 2011</vt:lpstr>
      <vt:lpstr>Yemen project summary</vt:lpstr>
      <vt:lpstr>Presentation summary</vt:lpstr>
      <vt:lpstr>A few basics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Negative groups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Take-aways</vt:lpstr>
      <vt:lpstr>Data Update: Yemen Baseline, Afghanistan Trends Part I of II  Center for Strategic and International Studies April 4, 2011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Update: Yemen Baseline, Afghanistan Trends Part I of II  Center for Strategic and International Studies April 4, 2011</dc:title>
  <dc:creator>Gary</dc:creator>
  <cp:lastModifiedBy>Gary</cp:lastModifiedBy>
  <cp:revision>6</cp:revision>
  <dcterms:created xsi:type="dcterms:W3CDTF">2011-04-05T13:15:22Z</dcterms:created>
  <dcterms:modified xsi:type="dcterms:W3CDTF">2011-04-05T15:12:56Z</dcterms:modified>
</cp:coreProperties>
</file>