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theme/themeOverride1.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charts/chart7.xml" ContentType="application/vnd.openxmlformats-officedocument.drawingml.chart+xml"/>
  <Override PartName="/ppt/drawings/drawing7.xml" ContentType="application/vnd.openxmlformats-officedocument.drawingml.chartshapes+xml"/>
  <Override PartName="/ppt/charts/chart8.xml" ContentType="application/vnd.openxmlformats-officedocument.drawingml.chart+xml"/>
  <Override PartName="/ppt/drawings/drawing8.xml" ContentType="application/vnd.openxmlformats-officedocument.drawingml.chartshapes+xml"/>
  <Override PartName="/ppt/charts/chart9.xml" ContentType="application/vnd.openxmlformats-officedocument.drawingml.chart+xml"/>
  <Override PartName="/ppt/drawings/drawing9.xml" ContentType="application/vnd.openxmlformats-officedocument.drawingml.chartshapes+xml"/>
  <Override PartName="/ppt/charts/chart10.xml" ContentType="application/vnd.openxmlformats-officedocument.drawingml.chart+xml"/>
  <Override PartName="/ppt/drawings/drawing10.xml" ContentType="application/vnd.openxmlformats-officedocument.drawingml.chartshapes+xml"/>
  <Override PartName="/ppt/notesSlides/notesSlide5.xml" ContentType="application/vnd.openxmlformats-officedocument.presentationml.notesSlide+xml"/>
  <Override PartName="/ppt/charts/chart11.xml" ContentType="application/vnd.openxmlformats-officedocument.drawingml.chart+xml"/>
  <Override PartName="/ppt/drawings/drawing11.xml" ContentType="application/vnd.openxmlformats-officedocument.drawingml.chartshapes+xml"/>
  <Override PartName="/ppt/charts/chart12.xml" ContentType="application/vnd.openxmlformats-officedocument.drawingml.chart+xml"/>
  <Override PartName="/ppt/drawings/drawing12.xml" ContentType="application/vnd.openxmlformats-officedocument.drawingml.chartshapes+xml"/>
  <Override PartName="/ppt/charts/chart13.xml" ContentType="application/vnd.openxmlformats-officedocument.drawingml.chart+xml"/>
  <Override PartName="/ppt/drawings/drawing13.xml" ContentType="application/vnd.openxmlformats-officedocument.drawingml.chartshapes+xml"/>
  <Override PartName="/ppt/charts/chart14.xml" ContentType="application/vnd.openxmlformats-officedocument.drawingml.chart+xml"/>
  <Override PartName="/ppt/drawings/drawing14.xml" ContentType="application/vnd.openxmlformats-officedocument.drawingml.chartshapes+xml"/>
  <Override PartName="/ppt/charts/chart15.xml" ContentType="application/vnd.openxmlformats-officedocument.drawingml.chart+xml"/>
  <Override PartName="/ppt/drawings/drawing15.xml" ContentType="application/vnd.openxmlformats-officedocument.drawingml.chartshapes+xml"/>
  <Override PartName="/ppt/charts/chart16.xml" ContentType="application/vnd.openxmlformats-officedocument.drawingml.chart+xml"/>
  <Override PartName="/ppt/theme/themeOverride2.xml" ContentType="application/vnd.openxmlformats-officedocument.themeOverride+xml"/>
  <Override PartName="/ppt/drawings/drawing16.xml" ContentType="application/vnd.openxmlformats-officedocument.drawingml.chartshapes+xml"/>
  <Override PartName="/ppt/charts/chart17.xml" ContentType="application/vnd.openxmlformats-officedocument.drawingml.chart+xml"/>
  <Override PartName="/ppt/drawings/drawing17.xml" ContentType="application/vnd.openxmlformats-officedocument.drawingml.chartshapes+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drawings/drawing18.xml" ContentType="application/vnd.openxmlformats-officedocument.drawingml.chartshapes+xml"/>
  <Override PartName="/ppt/notesSlides/notesSlide6.xml" ContentType="application/vnd.openxmlformats-officedocument.presentationml.notesSlide+xml"/>
  <Override PartName="/ppt/charts/chart24.xml" ContentType="application/vnd.openxmlformats-officedocument.drawingml.chart+xml"/>
  <Override PartName="/ppt/drawings/drawing19.xml" ContentType="application/vnd.openxmlformats-officedocument.drawingml.chartshapes+xml"/>
  <Override PartName="/ppt/notesSlides/notesSlide7.xml" ContentType="application/vnd.openxmlformats-officedocument.presentationml.notesSlide+xml"/>
  <Override PartName="/ppt/charts/chart25.xml" ContentType="application/vnd.openxmlformats-officedocument.drawingml.chart+xml"/>
  <Override PartName="/ppt/drawings/drawing20.xml" ContentType="application/vnd.openxmlformats-officedocument.drawingml.chartshapes+xml"/>
  <Override PartName="/ppt/charts/chart26.xml" ContentType="application/vnd.openxmlformats-officedocument.drawingml.chart+xml"/>
  <Override PartName="/ppt/drawings/drawing21.xml" ContentType="application/vnd.openxmlformats-officedocument.drawingml.chartshapes+xml"/>
  <Override PartName="/ppt/notesSlides/notesSlide8.xml" ContentType="application/vnd.openxmlformats-officedocument.presentationml.notesSlide+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theme/themeOverride3.xml" ContentType="application/vnd.openxmlformats-officedocument.themeOverride+xml"/>
  <Override PartName="/ppt/drawings/drawing22.xml" ContentType="application/vnd.openxmlformats-officedocument.drawingml.chartshapes+xml"/>
  <Override PartName="/ppt/charts/chart32.xml" ContentType="application/vnd.openxmlformats-officedocument.drawingml.chart+xml"/>
  <Override PartName="/ppt/drawings/drawing23.xml" ContentType="application/vnd.openxmlformats-officedocument.drawingml.chartshapes+xml"/>
  <Override PartName="/ppt/charts/chart33.xml" ContentType="application/vnd.openxmlformats-officedocument.drawingml.chart+xml"/>
  <Override PartName="/ppt/drawings/drawing24.xml" ContentType="application/vnd.openxmlformats-officedocument.drawingml.chartshapes+xml"/>
  <Override PartName="/ppt/charts/chart34.xml" ContentType="application/vnd.openxmlformats-officedocument.drawingml.chart+xml"/>
  <Override PartName="/ppt/theme/themeOverride4.xml" ContentType="application/vnd.openxmlformats-officedocument.themeOverride+xml"/>
  <Override PartName="/ppt/drawings/drawing25.xml" ContentType="application/vnd.openxmlformats-officedocument.drawingml.chartshapes+xml"/>
  <Override PartName="/ppt/charts/chart35.xml" ContentType="application/vnd.openxmlformats-officedocument.drawingml.chart+xml"/>
  <Override PartName="/ppt/drawings/drawing26.xml" ContentType="application/vnd.openxmlformats-officedocument.drawingml.chartshapes+xml"/>
  <Override PartName="/ppt/charts/chart36.xml" ContentType="application/vnd.openxmlformats-officedocument.drawingml.chart+xml"/>
  <Override PartName="/ppt/theme/themeOverride5.xml" ContentType="application/vnd.openxmlformats-officedocument.themeOverride+xml"/>
  <Override PartName="/ppt/drawings/drawing27.xml" ContentType="application/vnd.openxmlformats-officedocument.drawingml.chartshapes+xml"/>
  <Override PartName="/ppt/charts/chart37.xml" ContentType="application/vnd.openxmlformats-officedocument.drawingml.chart+xml"/>
  <Override PartName="/ppt/drawings/drawing28.xml" ContentType="application/vnd.openxmlformats-officedocument.drawingml.chartshapes+xml"/>
  <Override PartName="/ppt/charts/chart38.xml" ContentType="application/vnd.openxmlformats-officedocument.drawingml.chart+xml"/>
  <Override PartName="/ppt/drawings/drawing29.xml" ContentType="application/vnd.openxmlformats-officedocument.drawingml.chartshapes+xml"/>
  <Override PartName="/ppt/charts/chart39.xml" ContentType="application/vnd.openxmlformats-officedocument.drawingml.chart+xml"/>
  <Override PartName="/ppt/theme/themeOverride6.xml" ContentType="application/vnd.openxmlformats-officedocument.themeOverride+xml"/>
  <Override PartName="/ppt/drawings/drawing30.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96" r:id="rId3"/>
  </p:sldMasterIdLst>
  <p:notesMasterIdLst>
    <p:notesMasterId r:id="rId66"/>
  </p:notesMasterIdLst>
  <p:sldIdLst>
    <p:sldId id="424" r:id="rId4"/>
    <p:sldId id="312" r:id="rId5"/>
    <p:sldId id="313" r:id="rId6"/>
    <p:sldId id="314" r:id="rId7"/>
    <p:sldId id="327" r:id="rId8"/>
    <p:sldId id="328" r:id="rId9"/>
    <p:sldId id="324" r:id="rId10"/>
    <p:sldId id="325" r:id="rId11"/>
    <p:sldId id="326" r:id="rId12"/>
    <p:sldId id="330" r:id="rId13"/>
    <p:sldId id="395" r:id="rId14"/>
    <p:sldId id="331" r:id="rId15"/>
    <p:sldId id="332" r:id="rId16"/>
    <p:sldId id="333" r:id="rId17"/>
    <p:sldId id="335" r:id="rId18"/>
    <p:sldId id="334" r:id="rId19"/>
    <p:sldId id="336" r:id="rId20"/>
    <p:sldId id="337" r:id="rId21"/>
    <p:sldId id="338" r:id="rId22"/>
    <p:sldId id="396" r:id="rId23"/>
    <p:sldId id="415" r:id="rId24"/>
    <p:sldId id="341" r:id="rId25"/>
    <p:sldId id="404" r:id="rId26"/>
    <p:sldId id="343" r:id="rId27"/>
    <p:sldId id="344" r:id="rId28"/>
    <p:sldId id="345" r:id="rId29"/>
    <p:sldId id="422" r:id="rId30"/>
    <p:sldId id="423" r:id="rId31"/>
    <p:sldId id="401" r:id="rId32"/>
    <p:sldId id="402" r:id="rId33"/>
    <p:sldId id="420" r:id="rId34"/>
    <p:sldId id="346" r:id="rId35"/>
    <p:sldId id="347" r:id="rId36"/>
    <p:sldId id="408" r:id="rId37"/>
    <p:sldId id="409" r:id="rId38"/>
    <p:sldId id="410" r:id="rId39"/>
    <p:sldId id="411" r:id="rId40"/>
    <p:sldId id="413" r:id="rId41"/>
    <p:sldId id="414" r:id="rId42"/>
    <p:sldId id="351" r:id="rId43"/>
    <p:sldId id="353" r:id="rId44"/>
    <p:sldId id="348" r:id="rId45"/>
    <p:sldId id="349" r:id="rId46"/>
    <p:sldId id="357" r:id="rId47"/>
    <p:sldId id="360" r:id="rId48"/>
    <p:sldId id="361" r:id="rId49"/>
    <p:sldId id="363" r:id="rId50"/>
    <p:sldId id="364" r:id="rId51"/>
    <p:sldId id="365" r:id="rId52"/>
    <p:sldId id="366" r:id="rId53"/>
    <p:sldId id="419" r:id="rId54"/>
    <p:sldId id="418" r:id="rId55"/>
    <p:sldId id="377" r:id="rId56"/>
    <p:sldId id="374" r:id="rId57"/>
    <p:sldId id="375" r:id="rId58"/>
    <p:sldId id="376" r:id="rId59"/>
    <p:sldId id="388" r:id="rId60"/>
    <p:sldId id="389" r:id="rId61"/>
    <p:sldId id="403" r:id="rId62"/>
    <p:sldId id="405" r:id="rId63"/>
    <p:sldId id="407" r:id="rId64"/>
    <p:sldId id="425"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C9C"/>
    <a:srgbClr val="FFA7D5"/>
    <a:srgbClr val="FF6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0" autoAdjust="0"/>
    <p:restoredTop sz="90776" autoAdjust="0"/>
  </p:normalViewPr>
  <p:slideViewPr>
    <p:cSldViewPr snapToGrid="0" snapToObjects="1">
      <p:cViewPr>
        <p:scale>
          <a:sx n="100" d="100"/>
          <a:sy n="100" d="100"/>
        </p:scale>
        <p:origin x="-31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Macintosh%20HD:Users:julie:Dropbox:Langer%20Research%20Files%20(2):Other%20Projects:Presentations:CSIS:1116%20Charts.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Macintosh%20HD:Users:julie:Dropbox:Langer%20Research%20Files%20(2):Other%20Projects:Presentations:CSIS:1116%20Charts.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Macintosh%20HD:Users:julie:Dropbox:Langer%20Research%20Files%20(2):Other%20Projects:Presentations:CSIS:1116%20Charts.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Macintosh%20HD:Users:julie:Dropbox:Langer%20Research%20Files%20(2):Other%20Projects:Presentations:CSIS:1116%20Charts.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Macintosh%20HD:Users:julie:Dropbox:Langer%20Research%20Files%20(2):Other%20Projects:Presentations:CSIS:1116%20Charts.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oleObject" Target="Macintosh%20HD:Users:julie:Dropbox:Langer%20Research%20Files%20(2):Other%20Projects:Presentations:CSIS:1116%20Charts.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15.xml"/><Relationship Id="rId1" Type="http://schemas.openxmlformats.org/officeDocument/2006/relationships/oleObject" Target="Macintosh%20HD:Users:julie:Dropbox:Langer%20Research%20Files%20(2):Other%20Projects:Presentations:CSIS:1116%20Charts.xlsx" TargetMode="Externa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16.xml"/><Relationship Id="rId2" Type="http://schemas.openxmlformats.org/officeDocument/2006/relationships/oleObject" Target="file:///\\Nena.wdpr.disney.com\Data\ABC\PollingUnit\Poll%20Archive\2010%20Polls\1116%20Afghanistan%202010\1116%20Charts.xls" TargetMode="External"/><Relationship Id="rId1" Type="http://schemas.openxmlformats.org/officeDocument/2006/relationships/themeOverride" Target="../theme/themeOverride2.xml"/></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17.xml"/><Relationship Id="rId1" Type="http://schemas.openxmlformats.org/officeDocument/2006/relationships/oleObject" Target="Macintosh%20HD:Users:julie:Dropbox:Langer%20Research%20Files:ABC%20Projects:Poll%20Archive:2010%20Polls:1116%20Afghanistan%202010:1116%20Charts.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Macintosh%20HD:Users:julie:Dropbox:Langer%20Research%20Files%20(2):Other%20Projects:Presentations:CSIS:1116%20Chart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23.xml.rels><?xml version="1.0" encoding="UTF-8" standalone="yes"?>
<Relationships xmlns="http://schemas.openxmlformats.org/package/2006/relationships"><Relationship Id="rId2" Type="http://schemas.openxmlformats.org/officeDocument/2006/relationships/chartUserShapes" Target="../drawings/drawing18.xml"/><Relationship Id="rId1" Type="http://schemas.openxmlformats.org/officeDocument/2006/relationships/oleObject" Target="Macintosh%20HD:Users:julie:Dropbox:Langer%20Research%20Files%20(2):Other%20Projects:Presentations:CSIS:CSIS%202011:CSIS%202011%20Drafts%20and%20background:1116%20Charts.xlsx" TargetMode="External"/></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19.xml"/><Relationship Id="rId1" Type="http://schemas.openxmlformats.org/officeDocument/2006/relationships/oleObject" Target="Macintosh%20HD:Users:julie:Dropbox:Langer%20Research%20Files%20(2):Other%20Projects:Presentations:CSIS:1116%20Charts.xlsx" TargetMode="External"/></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20.xml"/><Relationship Id="rId1" Type="http://schemas.openxmlformats.org/officeDocument/2006/relationships/oleObject" Target="Macintosh%20HD:Users:julie:Dropbox:Langer%20Research%20Files%20(2):Other%20Projects:Presentations:CSIS:1116%20Charts.xlsx" TargetMode="External"/></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21.xml"/><Relationship Id="rId1" Type="http://schemas.openxmlformats.org/officeDocument/2006/relationships/oleObject" Target="Macintosh%20HD:Users:julie:Dropbox:Langer%20Research%20Files%20(2):Other%20Projects:Presentations:CSIS:1116%20Charts.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Macintosh%20HD:Users:julie:Dropbox:Langer%20Research%20Files:ABC%20Projects:Poll%20Archive:2010%20Polls:1116%20Afghanistan%202010:1116%20Charts.xls"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Macintosh%20HD:Users:julie:Dropbox:Langer%20Research%20Files%20(2):Other%20Projects:Presentations:CSIS:1116%20Charts.xlsx" TargetMode="External"/></Relationships>
</file>

<file path=ppt/charts/_rels/chart31.xml.rels><?xml version="1.0" encoding="UTF-8" standalone="yes"?>
<Relationships xmlns="http://schemas.openxmlformats.org/package/2006/relationships"><Relationship Id="rId3" Type="http://schemas.openxmlformats.org/officeDocument/2006/relationships/chartUserShapes" Target="../drawings/drawing22.xml"/><Relationship Id="rId2" Type="http://schemas.openxmlformats.org/officeDocument/2006/relationships/oleObject" Target="file:///\\Nena.wdpr.disney.com\Data\ABC\PollingUnit\Poll%20Archive\2010%20Polls\1116%20Afghanistan%202010\1116%20Charts.xls" TargetMode="External"/><Relationship Id="rId1" Type="http://schemas.openxmlformats.org/officeDocument/2006/relationships/themeOverride" Target="../theme/themeOverride3.xml"/></Relationships>
</file>

<file path=ppt/charts/_rels/chart32.xml.rels><?xml version="1.0" encoding="UTF-8" standalone="yes"?>
<Relationships xmlns="http://schemas.openxmlformats.org/package/2006/relationships"><Relationship Id="rId2" Type="http://schemas.openxmlformats.org/officeDocument/2006/relationships/chartUserShapes" Target="../drawings/drawing23.xml"/><Relationship Id="rId1" Type="http://schemas.openxmlformats.org/officeDocument/2006/relationships/oleObject" Target="Macintosh%20HD:Users:julie:Dropbox:Langer%20Research%20Files:ABC%20Projects:Poll%20Archive:2010%20Polls:1116%20Afghanistan%202010:1116%20Charts.xls" TargetMode="External"/></Relationships>
</file>

<file path=ppt/charts/_rels/chart33.xml.rels><?xml version="1.0" encoding="UTF-8" standalone="yes"?>
<Relationships xmlns="http://schemas.openxmlformats.org/package/2006/relationships"><Relationship Id="rId2" Type="http://schemas.openxmlformats.org/officeDocument/2006/relationships/chartUserShapes" Target="../drawings/drawing24.xml"/><Relationship Id="rId1" Type="http://schemas.openxmlformats.org/officeDocument/2006/relationships/oleObject" Target="Macintosh%20HD:Users:julie:Dropbox:Langer%20Research%20Files%20(2):Other%20Projects:Presentations:CSIS:1116%20Charts.xlsx" TargetMode="External"/></Relationships>
</file>

<file path=ppt/charts/_rels/chart34.xml.rels><?xml version="1.0" encoding="UTF-8" standalone="yes"?>
<Relationships xmlns="http://schemas.openxmlformats.org/package/2006/relationships"><Relationship Id="rId3" Type="http://schemas.openxmlformats.org/officeDocument/2006/relationships/chartUserShapes" Target="../drawings/drawing25.xml"/><Relationship Id="rId2" Type="http://schemas.openxmlformats.org/officeDocument/2006/relationships/oleObject" Target="file:///\\Nena.wdpr.disney.com\Data\ABC\PollingUnit\Poll%20Archive\2010%20Polls\1116%20Afghanistan%202010\1116%20Charts.xls" TargetMode="External"/><Relationship Id="rId1" Type="http://schemas.openxmlformats.org/officeDocument/2006/relationships/themeOverride" Target="../theme/themeOverride4.xml"/></Relationships>
</file>

<file path=ppt/charts/_rels/chart35.xml.rels><?xml version="1.0" encoding="UTF-8" standalone="yes"?>
<Relationships xmlns="http://schemas.openxmlformats.org/package/2006/relationships"><Relationship Id="rId2" Type="http://schemas.openxmlformats.org/officeDocument/2006/relationships/chartUserShapes" Target="../drawings/drawing26.xml"/><Relationship Id="rId1" Type="http://schemas.openxmlformats.org/officeDocument/2006/relationships/oleObject" Target="Macintosh%20HD:Users:julie:Dropbox:Langer%20Research%20Files%20(2):Other%20Projects:Presentations:CSIS:1116%20Charts.xlsx" TargetMode="External"/></Relationships>
</file>

<file path=ppt/charts/_rels/chart36.xml.rels><?xml version="1.0" encoding="UTF-8" standalone="yes"?>
<Relationships xmlns="http://schemas.openxmlformats.org/package/2006/relationships"><Relationship Id="rId3" Type="http://schemas.openxmlformats.org/officeDocument/2006/relationships/chartUserShapes" Target="../drawings/drawing27.xml"/><Relationship Id="rId2" Type="http://schemas.openxmlformats.org/officeDocument/2006/relationships/oleObject" Target="file:///\\Nena.wdpr.disney.com\Data\ABC\PollingUnit\Poll%20Archive\2010%20Polls\1116%20Afghanistan%202010\1116%20Charts.xls" TargetMode="External"/><Relationship Id="rId1" Type="http://schemas.openxmlformats.org/officeDocument/2006/relationships/themeOverride" Target="../theme/themeOverride5.xml"/></Relationships>
</file>

<file path=ppt/charts/_rels/chart37.xml.rels><?xml version="1.0" encoding="UTF-8" standalone="yes"?>
<Relationships xmlns="http://schemas.openxmlformats.org/package/2006/relationships"><Relationship Id="rId2" Type="http://schemas.openxmlformats.org/officeDocument/2006/relationships/chartUserShapes" Target="../drawings/drawing28.xml"/><Relationship Id="rId1" Type="http://schemas.openxmlformats.org/officeDocument/2006/relationships/oleObject" Target="Macintosh%20HD:Users:julie:Dropbox:Langer%20Research%20Files%20(2):Other%20Projects:Presentations:CSIS:1116%20Charts.xlsx" TargetMode="External"/></Relationships>
</file>

<file path=ppt/charts/_rels/chart38.xml.rels><?xml version="1.0" encoding="UTF-8" standalone="yes"?>
<Relationships xmlns="http://schemas.openxmlformats.org/package/2006/relationships"><Relationship Id="rId2" Type="http://schemas.openxmlformats.org/officeDocument/2006/relationships/chartUserShapes" Target="../drawings/drawing29.xml"/><Relationship Id="rId1" Type="http://schemas.openxmlformats.org/officeDocument/2006/relationships/oleObject" Target="Macintosh%20HD:Users:julie:Dropbox:Langer%20Research%20Files%20(2):Other%20Projects:Presentations:CSIS:1116%20Charts.xlsx" TargetMode="External"/></Relationships>
</file>

<file path=ppt/charts/_rels/chart39.xml.rels><?xml version="1.0" encoding="UTF-8" standalone="yes"?>
<Relationships xmlns="http://schemas.openxmlformats.org/package/2006/relationships"><Relationship Id="rId3" Type="http://schemas.openxmlformats.org/officeDocument/2006/relationships/chartUserShapes" Target="../drawings/drawing30.xml"/><Relationship Id="rId2" Type="http://schemas.openxmlformats.org/officeDocument/2006/relationships/oleObject" Target="file:///\\Nena.wdpr.disney.com\Data\ABC\PollingUnit\Poll%20Archive\2010%20Polls\1116%20Afghanistan%202010\1116%20Charts.xls" TargetMode="External"/><Relationship Id="rId1" Type="http://schemas.openxmlformats.org/officeDocument/2006/relationships/themeOverride" Target="../theme/themeOverride6.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Nena.wdpr.disney.com\Data\ABC\PollingUnit\Poll%20Archive\2010%20Polls\1116%20Afghanistan%202010\1116%20Charts.xls" TargetMode="External"/><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Macintosh%20HD:Users:julie:Dropbox:Langer%20Research%20Files%20(2):Other%20Projects:Presentations:CSIS:1116%20Charts.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Macintosh%20HD:Users:julie:Dropbox:Langer%20Research%20Files%20(2):Other%20Projects:Presentations:CSIS:1116%20Charts.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Macintosh%20HD:Users:julie:Dropbox:Langer%20Research%20Files%20(2):Other%20Projects:Presentations:CSIS:1116%20Charts.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Macintosh%20HD:Users:julie:Dropbox:Langer%20Research%20Files%20(2):Other%20Projects:Presentations:CSIS:1116%20Charts.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Macintosh%20HD:Users:julie:Dropbox:Langer%20Research%20Files%20(2):Other%20Projects:Presentations:CSIS:1116%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55485564304462E-2"/>
          <c:y val="5.4377379010331697E-2"/>
          <c:w val="0.90526905803441204"/>
          <c:h val="0.87112561174551395"/>
        </c:manualLayout>
      </c:layout>
      <c:lineChart>
        <c:grouping val="standard"/>
        <c:varyColors val="0"/>
        <c:ser>
          <c:idx val="0"/>
          <c:order val="0"/>
          <c:tx>
            <c:strRef>
              <c:f>Data!$B$2</c:f>
              <c:strCache>
                <c:ptCount val="1"/>
                <c:pt idx="0">
                  <c:v>Support presence of U.S. forces</c:v>
                </c:pt>
              </c:strCache>
            </c:strRef>
          </c:tx>
          <c:spPr>
            <a:ln w="38100">
              <a:solidFill>
                <a:srgbClr val="0000FF"/>
              </a:solidFill>
              <a:prstDash val="solid"/>
            </a:ln>
          </c:spPr>
          <c:marker>
            <c:symbol val="diamond"/>
            <c:size val="9"/>
            <c:spPr>
              <a:solidFill>
                <a:srgbClr val="FFFFFF"/>
              </a:solidFill>
              <a:ln>
                <a:solidFill>
                  <a:srgbClr val="0000FF"/>
                </a:solidFill>
                <a:prstDash val="solid"/>
              </a:ln>
            </c:spPr>
          </c:marker>
          <c:dLbls>
            <c:dLbl>
              <c:idx val="1"/>
              <c:delete val="1"/>
            </c:dLbl>
            <c:dLbl>
              <c:idx val="2"/>
              <c:delete val="1"/>
            </c:dLbl>
            <c:dLbl>
              <c:idx val="3"/>
              <c:delete val="1"/>
            </c:dLbl>
            <c:dLbl>
              <c:idx val="4"/>
              <c:layout>
                <c:manualLayout>
                  <c:x val="-6.5185185185185193E-2"/>
                  <c:y val="-2.8322440087146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Data!$A$3:$A$8</c:f>
              <c:numCache>
                <c:formatCode>m/d/yy</c:formatCode>
                <c:ptCount val="6"/>
                <c:pt idx="0">
                  <c:v>40495</c:v>
                </c:pt>
                <c:pt idx="1">
                  <c:v>40170</c:v>
                </c:pt>
                <c:pt idx="2">
                  <c:v>39825</c:v>
                </c:pt>
                <c:pt idx="3">
                  <c:v>39393</c:v>
                </c:pt>
                <c:pt idx="4">
                  <c:v>39009</c:v>
                </c:pt>
                <c:pt idx="5">
                  <c:v>38643</c:v>
                </c:pt>
              </c:numCache>
            </c:numRef>
          </c:cat>
          <c:val>
            <c:numRef>
              <c:f>Data!$B$3:$B$8</c:f>
              <c:numCache>
                <c:formatCode>0%</c:formatCode>
                <c:ptCount val="6"/>
                <c:pt idx="0">
                  <c:v>0.62</c:v>
                </c:pt>
                <c:pt idx="1">
                  <c:v>0.68</c:v>
                </c:pt>
                <c:pt idx="2">
                  <c:v>0.63</c:v>
                </c:pt>
                <c:pt idx="3">
                  <c:v>0.71</c:v>
                </c:pt>
                <c:pt idx="4">
                  <c:v>0.78</c:v>
                </c:pt>
              </c:numCache>
            </c:numRef>
          </c:val>
          <c:smooth val="0"/>
        </c:ser>
        <c:ser>
          <c:idx val="1"/>
          <c:order val="1"/>
          <c:tx>
            <c:strRef>
              <c:f>Data!$C$2</c:f>
              <c:strCache>
                <c:ptCount val="1"/>
                <c:pt idx="0">
                  <c:v>Positive ratings of U.S. work in Afghanistan</c:v>
                </c:pt>
              </c:strCache>
            </c:strRef>
          </c:tx>
          <c:spPr>
            <a:ln w="38100">
              <a:solidFill>
                <a:srgbClr val="F20884"/>
              </a:solidFill>
              <a:prstDash val="solid"/>
            </a:ln>
          </c:spPr>
          <c:marker>
            <c:symbol val="square"/>
            <c:size val="9"/>
            <c:spPr>
              <a:solidFill>
                <a:schemeClr val="bg1"/>
              </a:solidFill>
              <a:ln>
                <a:solidFill>
                  <a:srgbClr val="F20884"/>
                </a:solidFill>
                <a:prstDash val="solid"/>
              </a:ln>
            </c:spPr>
          </c:marker>
          <c:dLbls>
            <c:dLbl>
              <c:idx val="1"/>
              <c:delete val="1"/>
            </c:dLbl>
            <c:dLbl>
              <c:idx val="2"/>
              <c:delete val="1"/>
            </c:dLbl>
            <c:dLbl>
              <c:idx val="3"/>
              <c:delete val="1"/>
            </c:dLbl>
            <c:dLbl>
              <c:idx val="4"/>
              <c:delete val="1"/>
            </c:dLbl>
            <c:dLbl>
              <c:idx val="5"/>
              <c:layout>
                <c:manualLayout>
                  <c:x val="-6.6666666666666693E-2"/>
                  <c:y val="-1.0893246187363899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Data!$A$3:$A$8</c:f>
              <c:numCache>
                <c:formatCode>m/d/yy</c:formatCode>
                <c:ptCount val="6"/>
                <c:pt idx="0">
                  <c:v>40495</c:v>
                </c:pt>
                <c:pt idx="1">
                  <c:v>40170</c:v>
                </c:pt>
                <c:pt idx="2">
                  <c:v>39825</c:v>
                </c:pt>
                <c:pt idx="3">
                  <c:v>39393</c:v>
                </c:pt>
                <c:pt idx="4">
                  <c:v>39009</c:v>
                </c:pt>
                <c:pt idx="5">
                  <c:v>38643</c:v>
                </c:pt>
              </c:numCache>
            </c:numRef>
          </c:cat>
          <c:val>
            <c:numRef>
              <c:f>Data!$C$3:$C$8</c:f>
              <c:numCache>
                <c:formatCode>0%</c:formatCode>
                <c:ptCount val="6"/>
                <c:pt idx="0">
                  <c:v>0.32</c:v>
                </c:pt>
                <c:pt idx="1">
                  <c:v>0.38</c:v>
                </c:pt>
                <c:pt idx="2">
                  <c:v>0.32</c:v>
                </c:pt>
                <c:pt idx="3">
                  <c:v>0.42</c:v>
                </c:pt>
                <c:pt idx="4">
                  <c:v>0.56999999999999995</c:v>
                </c:pt>
                <c:pt idx="5">
                  <c:v>0.68</c:v>
                </c:pt>
              </c:numCache>
            </c:numRef>
          </c:val>
          <c:smooth val="0"/>
        </c:ser>
        <c:ser>
          <c:idx val="2"/>
          <c:order val="2"/>
          <c:tx>
            <c:strRef>
              <c:f>Data!$D$2</c:f>
              <c:strCache>
                <c:ptCount val="1"/>
                <c:pt idx="0">
                  <c:v>Confidence in the U.S. to provide security</c:v>
                </c:pt>
              </c:strCache>
            </c:strRef>
          </c:tx>
          <c:spPr>
            <a:ln w="38100">
              <a:solidFill>
                <a:srgbClr val="008040"/>
              </a:solidFill>
              <a:prstDash val="solid"/>
            </a:ln>
          </c:spPr>
          <c:marker>
            <c:symbol val="triangle"/>
            <c:size val="9"/>
            <c:spPr>
              <a:solidFill>
                <a:srgbClr val="008040"/>
              </a:solidFill>
              <a:ln>
                <a:solidFill>
                  <a:srgbClr val="008040"/>
                </a:solidFill>
                <a:prstDash val="solid"/>
              </a:ln>
            </c:spPr>
          </c:marker>
          <c:dLbls>
            <c:dLbl>
              <c:idx val="1"/>
              <c:delete val="1"/>
            </c:dLbl>
            <c:dLbl>
              <c:idx val="2"/>
              <c:delete val="1"/>
            </c:dLbl>
            <c:dLbl>
              <c:idx val="3"/>
              <c:delete val="1"/>
            </c:dLbl>
            <c:dLbl>
              <c:idx val="4"/>
              <c:layout>
                <c:manualLayout>
                  <c:x val="-6.6666666666666693E-2"/>
                  <c:y val="-2.1786492374727701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Data!$A$3:$A$8</c:f>
              <c:numCache>
                <c:formatCode>m/d/yy</c:formatCode>
                <c:ptCount val="6"/>
                <c:pt idx="0">
                  <c:v>40495</c:v>
                </c:pt>
                <c:pt idx="1">
                  <c:v>40170</c:v>
                </c:pt>
                <c:pt idx="2">
                  <c:v>39825</c:v>
                </c:pt>
                <c:pt idx="3">
                  <c:v>39393</c:v>
                </c:pt>
                <c:pt idx="4">
                  <c:v>39009</c:v>
                </c:pt>
                <c:pt idx="5">
                  <c:v>38643</c:v>
                </c:pt>
              </c:numCache>
            </c:numRef>
          </c:cat>
          <c:val>
            <c:numRef>
              <c:f>Data!$D$3:$D$8</c:f>
              <c:numCache>
                <c:formatCode>0%</c:formatCode>
                <c:ptCount val="6"/>
                <c:pt idx="0">
                  <c:v>0.36</c:v>
                </c:pt>
                <c:pt idx="1">
                  <c:v>0.48</c:v>
                </c:pt>
                <c:pt idx="2">
                  <c:v>0.42</c:v>
                </c:pt>
                <c:pt idx="3">
                  <c:v>0.52</c:v>
                </c:pt>
                <c:pt idx="4">
                  <c:v>0.67</c:v>
                </c:pt>
              </c:numCache>
            </c:numRef>
          </c:val>
          <c:smooth val="0"/>
        </c:ser>
        <c:ser>
          <c:idx val="3"/>
          <c:order val="3"/>
          <c:tx>
            <c:strRef>
              <c:f>Data!$E$2</c:f>
              <c:strCache>
                <c:ptCount val="1"/>
                <c:pt idx="0">
                  <c:v>Favorable views of the U.S.</c:v>
                </c:pt>
              </c:strCache>
            </c:strRef>
          </c:tx>
          <c:spPr>
            <a:ln w="38100">
              <a:solidFill>
                <a:srgbClr val="8000FF"/>
              </a:solidFill>
              <a:prstDash val="solid"/>
            </a:ln>
          </c:spPr>
          <c:marker>
            <c:spPr>
              <a:solidFill>
                <a:srgbClr val="8000FF"/>
              </a:solidFill>
              <a:ln>
                <a:solidFill>
                  <a:srgbClr val="8000FF"/>
                </a:solidFill>
                <a:prstDash val="solid"/>
              </a:ln>
            </c:spPr>
          </c:marker>
          <c:dLbls>
            <c:dLbl>
              <c:idx val="1"/>
              <c:delete val="1"/>
            </c:dLbl>
            <c:dLbl>
              <c:idx val="2"/>
              <c:delete val="1"/>
            </c:dLbl>
            <c:dLbl>
              <c:idx val="3"/>
              <c:delete val="1"/>
            </c:dLbl>
            <c:dLbl>
              <c:idx val="4"/>
              <c:delete val="1"/>
            </c:dLbl>
            <c:dLbl>
              <c:idx val="5"/>
              <c:layout>
                <c:manualLayout>
                  <c:x val="-6.0740740740740699E-2"/>
                  <c:y val="-1.9607843137254902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Data!$A$3:$A$8</c:f>
              <c:numCache>
                <c:formatCode>m/d/yy</c:formatCode>
                <c:ptCount val="6"/>
                <c:pt idx="0">
                  <c:v>40495</c:v>
                </c:pt>
                <c:pt idx="1">
                  <c:v>40170</c:v>
                </c:pt>
                <c:pt idx="2">
                  <c:v>39825</c:v>
                </c:pt>
                <c:pt idx="3">
                  <c:v>39393</c:v>
                </c:pt>
                <c:pt idx="4">
                  <c:v>39009</c:v>
                </c:pt>
                <c:pt idx="5">
                  <c:v>38643</c:v>
                </c:pt>
              </c:numCache>
            </c:numRef>
          </c:cat>
          <c:val>
            <c:numRef>
              <c:f>Data!$E$3:$E$8</c:f>
              <c:numCache>
                <c:formatCode>0%</c:formatCode>
                <c:ptCount val="6"/>
                <c:pt idx="0">
                  <c:v>0.43</c:v>
                </c:pt>
                <c:pt idx="1">
                  <c:v>0.51</c:v>
                </c:pt>
                <c:pt idx="2">
                  <c:v>0.47</c:v>
                </c:pt>
                <c:pt idx="3">
                  <c:v>0.65</c:v>
                </c:pt>
                <c:pt idx="4">
                  <c:v>0.74</c:v>
                </c:pt>
                <c:pt idx="5">
                  <c:v>0.83</c:v>
                </c:pt>
              </c:numCache>
            </c:numRef>
          </c:val>
          <c:smooth val="0"/>
        </c:ser>
        <c:dLbls>
          <c:showLegendKey val="0"/>
          <c:showVal val="0"/>
          <c:showCatName val="0"/>
          <c:showSerName val="0"/>
          <c:showPercent val="0"/>
          <c:showBubbleSize val="0"/>
        </c:dLbls>
        <c:marker val="1"/>
        <c:smooth val="0"/>
        <c:axId val="90196224"/>
        <c:axId val="90230784"/>
      </c:lineChart>
      <c:catAx>
        <c:axId val="90196224"/>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0230784"/>
        <c:crossesAt val="0"/>
        <c:auto val="0"/>
        <c:lblAlgn val="ctr"/>
        <c:lblOffset val="100"/>
        <c:tickLblSkip val="1"/>
        <c:tickMarkSkip val="1"/>
        <c:noMultiLvlLbl val="0"/>
      </c:catAx>
      <c:valAx>
        <c:axId val="90230784"/>
        <c:scaling>
          <c:orientation val="minMax"/>
          <c:max val="0.9"/>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0196224"/>
        <c:crosses val="autoZero"/>
        <c:crossBetween val="between"/>
        <c:majorUnit val="0.1"/>
        <c:minorUnit val="0.02"/>
      </c:valAx>
      <c:spPr>
        <a:noFill/>
        <a:ln w="12700">
          <a:solidFill>
            <a:srgbClr val="808080"/>
          </a:solidFill>
          <a:prstDash val="solid"/>
        </a:ln>
      </c:spPr>
    </c:plotArea>
    <c:legend>
      <c:legendPos val="r"/>
      <c:layout>
        <c:manualLayout>
          <c:xMode val="edge"/>
          <c:yMode val="edge"/>
          <c:x val="3.4074074074074097E-2"/>
          <c:y val="0.70152505446623104"/>
          <c:w val="0.50370370370370399"/>
          <c:h val="0.20479302832244001"/>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22086570477247E-2"/>
          <c:y val="7.0697400995222606E-2"/>
          <c:w val="0.92452830188679203"/>
          <c:h val="0.83957988689899599"/>
        </c:manualLayout>
      </c:layout>
      <c:lineChart>
        <c:grouping val="standard"/>
        <c:varyColors val="0"/>
        <c:ser>
          <c:idx val="0"/>
          <c:order val="0"/>
          <c:tx>
            <c:strRef>
              <c:f>Data!$B$140</c:f>
              <c:strCache>
                <c:ptCount val="1"/>
                <c:pt idx="0">
                  <c:v>Right direction</c:v>
                </c:pt>
              </c:strCache>
            </c:strRef>
          </c:tx>
          <c:spPr>
            <a:ln w="38100">
              <a:solidFill>
                <a:srgbClr val="000080"/>
              </a:solidFill>
              <a:prstDash val="solid"/>
            </a:ln>
          </c:spPr>
          <c:marker>
            <c:symbol val="diamond"/>
            <c:size val="9"/>
            <c:spPr>
              <a:solidFill>
                <a:srgbClr val="FFFFFF"/>
              </a:solidFill>
              <a:ln>
                <a:solidFill>
                  <a:srgbClr val="000090"/>
                </a:solidFill>
                <a:prstDash val="solid"/>
              </a:ln>
            </c:spPr>
          </c:marker>
          <c:dLbls>
            <c:dLbl>
              <c:idx val="1"/>
              <c:layout>
                <c:manualLayout>
                  <c:x val="-1.4806649168853899E-2"/>
                  <c:y val="-2.61437908496732E-2"/>
                </c:manualLayout>
              </c:layout>
              <c:dLblPos val="r"/>
              <c:showLegendKey val="0"/>
              <c:showVal val="1"/>
              <c:showCatName val="0"/>
              <c:showSerName val="0"/>
              <c:showPercent val="0"/>
              <c:showBubbleSize val="0"/>
            </c:dLbl>
            <c:dLbl>
              <c:idx val="3"/>
              <c:layout>
                <c:manualLayout>
                  <c:x val="5.9193488716241197E-3"/>
                  <c:y val="0"/>
                </c:manualLayout>
              </c:layout>
              <c:dLblPos val="r"/>
              <c:showLegendKey val="0"/>
              <c:showVal val="1"/>
              <c:showCatName val="0"/>
              <c:showSerName val="0"/>
              <c:showPercent val="0"/>
              <c:showBubbleSize val="0"/>
            </c:dLbl>
            <c:dLbl>
              <c:idx val="4"/>
              <c:layout>
                <c:manualLayout>
                  <c:x val="-2.44596092155147E-2"/>
                  <c:y val="-4.0086974422314903E-2"/>
                </c:manualLayout>
              </c:layout>
              <c:dLblPos val="r"/>
              <c:showLegendKey val="0"/>
              <c:showVal val="1"/>
              <c:showCatName val="0"/>
              <c:showSerName val="0"/>
              <c:showPercent val="0"/>
              <c:showBubbleSize val="0"/>
            </c:dLbl>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t"/>
            <c:showLegendKey val="0"/>
            <c:showVal val="1"/>
            <c:showCatName val="0"/>
            <c:showSerName val="0"/>
            <c:showPercent val="0"/>
            <c:showBubbleSize val="0"/>
            <c:showLeaderLines val="0"/>
          </c:dLbls>
          <c:cat>
            <c:numRef>
              <c:f>Data!$A$141:$A$147</c:f>
              <c:numCache>
                <c:formatCode>m/d/yy</c:formatCode>
                <c:ptCount val="7"/>
                <c:pt idx="0">
                  <c:v>40495</c:v>
                </c:pt>
                <c:pt idx="1">
                  <c:v>40170</c:v>
                </c:pt>
                <c:pt idx="2" formatCode="m/d/yy;@">
                  <c:v>39825</c:v>
                </c:pt>
                <c:pt idx="3" formatCode="m/d/yy;@">
                  <c:v>39393</c:v>
                </c:pt>
                <c:pt idx="4" formatCode="m/d/yy;@">
                  <c:v>39009</c:v>
                </c:pt>
                <c:pt idx="5" formatCode="m/d/yy;@">
                  <c:v>38643</c:v>
                </c:pt>
                <c:pt idx="6" formatCode="m/d/yy;@">
                  <c:v>38059</c:v>
                </c:pt>
              </c:numCache>
            </c:numRef>
          </c:cat>
          <c:val>
            <c:numRef>
              <c:f>Data!$B$141:$B$147</c:f>
              <c:numCache>
                <c:formatCode>0%</c:formatCode>
                <c:ptCount val="7"/>
                <c:pt idx="0">
                  <c:v>0.59</c:v>
                </c:pt>
                <c:pt idx="1">
                  <c:v>0.7</c:v>
                </c:pt>
                <c:pt idx="2">
                  <c:v>0.4</c:v>
                </c:pt>
                <c:pt idx="3">
                  <c:v>0.54</c:v>
                </c:pt>
                <c:pt idx="4">
                  <c:v>0.55000000000000004</c:v>
                </c:pt>
                <c:pt idx="5">
                  <c:v>0.77</c:v>
                </c:pt>
                <c:pt idx="6">
                  <c:v>0.64</c:v>
                </c:pt>
              </c:numCache>
            </c:numRef>
          </c:val>
          <c:smooth val="0"/>
        </c:ser>
        <c:ser>
          <c:idx val="1"/>
          <c:order val="1"/>
          <c:tx>
            <c:strRef>
              <c:f>Data!$C$140</c:f>
              <c:strCache>
                <c:ptCount val="1"/>
                <c:pt idx="0">
                  <c:v>Wrong direction</c:v>
                </c:pt>
              </c:strCache>
            </c:strRef>
          </c:tx>
          <c:spPr>
            <a:ln w="38100">
              <a:solidFill>
                <a:srgbClr val="F20884"/>
              </a:solidFill>
              <a:prstDash val="solid"/>
            </a:ln>
          </c:spPr>
          <c:marker>
            <c:symbol val="square"/>
            <c:size val="9"/>
            <c:spPr>
              <a:solidFill>
                <a:srgbClr val="FFFFFF"/>
              </a:solidFill>
              <a:ln w="9525" cap="flat" cmpd="sng">
                <a:solidFill>
                  <a:srgbClr val="F20884"/>
                </a:solidFill>
                <a:prstDash val="solid"/>
              </a:ln>
            </c:spPr>
          </c:marker>
          <c:dLbls>
            <c:dLbl>
              <c:idx val="1"/>
              <c:layout>
                <c:manualLayout>
                  <c:x val="-8.8823563721202592E-3"/>
                  <c:y val="2.1786492374727701E-2"/>
                </c:manualLayout>
              </c:layout>
              <c:dLblPos val="r"/>
              <c:showLegendKey val="0"/>
              <c:showVal val="1"/>
              <c:showCatName val="0"/>
              <c:showSerName val="0"/>
              <c:showPercent val="0"/>
              <c:showBubbleSize val="0"/>
            </c:dLbl>
            <c:dLbl>
              <c:idx val="3"/>
              <c:layout>
                <c:manualLayout>
                  <c:x val="-2.1564374375511602E-2"/>
                  <c:y val="2.89940184883089E-2"/>
                </c:manualLayout>
              </c:layout>
              <c:dLblPos val="r"/>
              <c:showLegendKey val="0"/>
              <c:showVal val="1"/>
              <c:showCatName val="0"/>
              <c:showSerName val="0"/>
              <c:showPercent val="0"/>
              <c:showBubbleSize val="0"/>
            </c:dLbl>
            <c:dLbl>
              <c:idx val="4"/>
              <c:layout>
                <c:manualLayout>
                  <c:x val="-1.1851851851851799E-2"/>
                  <c:y val="-2.3943869761377901E-2"/>
                </c:manualLayout>
              </c:layout>
              <c:dLblPos val="r"/>
              <c:showLegendKey val="0"/>
              <c:showVal val="1"/>
              <c:showCatName val="0"/>
              <c:showSerName val="0"/>
              <c:showPercent val="0"/>
              <c:showBubbleSize val="0"/>
            </c:dLbl>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b"/>
            <c:showLegendKey val="0"/>
            <c:showVal val="1"/>
            <c:showCatName val="0"/>
            <c:showSerName val="0"/>
            <c:showPercent val="0"/>
            <c:showBubbleSize val="0"/>
            <c:showLeaderLines val="0"/>
          </c:dLbls>
          <c:cat>
            <c:numRef>
              <c:f>Data!$A$141:$A$147</c:f>
              <c:numCache>
                <c:formatCode>m/d/yy</c:formatCode>
                <c:ptCount val="7"/>
                <c:pt idx="0">
                  <c:v>40495</c:v>
                </c:pt>
                <c:pt idx="1">
                  <c:v>40170</c:v>
                </c:pt>
                <c:pt idx="2" formatCode="m/d/yy;@">
                  <c:v>39825</c:v>
                </c:pt>
                <c:pt idx="3" formatCode="m/d/yy;@">
                  <c:v>39393</c:v>
                </c:pt>
                <c:pt idx="4" formatCode="m/d/yy;@">
                  <c:v>39009</c:v>
                </c:pt>
                <c:pt idx="5" formatCode="m/d/yy;@">
                  <c:v>38643</c:v>
                </c:pt>
                <c:pt idx="6" formatCode="m/d/yy;@">
                  <c:v>38059</c:v>
                </c:pt>
              </c:numCache>
            </c:numRef>
          </c:cat>
          <c:val>
            <c:numRef>
              <c:f>Data!$C$141:$C$147</c:f>
              <c:numCache>
                <c:formatCode>0%</c:formatCode>
                <c:ptCount val="7"/>
                <c:pt idx="0">
                  <c:v>0.28000000000000003</c:v>
                </c:pt>
                <c:pt idx="1">
                  <c:v>0.21</c:v>
                </c:pt>
                <c:pt idx="2">
                  <c:v>0.38</c:v>
                </c:pt>
                <c:pt idx="3">
                  <c:v>0.24</c:v>
                </c:pt>
                <c:pt idx="4">
                  <c:v>0.22</c:v>
                </c:pt>
                <c:pt idx="5">
                  <c:v>0.06</c:v>
                </c:pt>
                <c:pt idx="6">
                  <c:v>0.11</c:v>
                </c:pt>
              </c:numCache>
            </c:numRef>
          </c:val>
          <c:smooth val="0"/>
        </c:ser>
        <c:dLbls>
          <c:showLegendKey val="0"/>
          <c:showVal val="0"/>
          <c:showCatName val="0"/>
          <c:showSerName val="0"/>
          <c:showPercent val="0"/>
          <c:showBubbleSize val="0"/>
        </c:dLbls>
        <c:marker val="1"/>
        <c:smooth val="0"/>
        <c:axId val="97802496"/>
        <c:axId val="97808384"/>
      </c:lineChart>
      <c:catAx>
        <c:axId val="97802496"/>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808384"/>
        <c:crossesAt val="0"/>
        <c:auto val="0"/>
        <c:lblAlgn val="ctr"/>
        <c:lblOffset val="100"/>
        <c:tickLblSkip val="1"/>
        <c:tickMarkSkip val="1"/>
        <c:noMultiLvlLbl val="0"/>
      </c:catAx>
      <c:valAx>
        <c:axId val="97808384"/>
        <c:scaling>
          <c:orientation val="minMax"/>
          <c:max val="1"/>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802496"/>
        <c:crosses val="autoZero"/>
        <c:crossBetween val="between"/>
        <c:majorUnit val="0.1"/>
        <c:minorUnit val="0.02"/>
      </c:valAx>
      <c:spPr>
        <a:noFill/>
        <a:ln w="12700">
          <a:solidFill>
            <a:srgbClr val="808080"/>
          </a:solidFill>
          <a:prstDash val="solid"/>
        </a:ln>
      </c:spPr>
    </c:plotArea>
    <c:legend>
      <c:legendPos val="r"/>
      <c:layout>
        <c:manualLayout>
          <c:xMode val="edge"/>
          <c:yMode val="edge"/>
          <c:x val="0.39703703703703702"/>
          <c:y val="0.18300653594771199"/>
          <c:w val="0.25481481481481499"/>
          <c:h val="9.3681917211328902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147715406541903E-2"/>
          <c:y val="6.1744371858880397E-2"/>
          <c:w val="0.93981102362204705"/>
          <c:h val="0.74949584771934996"/>
        </c:manualLayout>
      </c:layout>
      <c:barChart>
        <c:barDir val="col"/>
        <c:grouping val="clustered"/>
        <c:varyColors val="0"/>
        <c:ser>
          <c:idx val="0"/>
          <c:order val="0"/>
          <c:tx>
            <c:strRef>
              <c:f>Data!$B$96</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Data!$A$97:$A$103</c:f>
              <c:strCache>
                <c:ptCount val="7"/>
                <c:pt idx="0">
                  <c:v>Civilians killed by Taliban or al Qaeda</c:v>
                </c:pt>
                <c:pt idx="1">
                  <c:v>Snipers, crossfire</c:v>
                </c:pt>
                <c:pt idx="2">
                  <c:v>Car bombs, suicide attacks</c:v>
                </c:pt>
                <c:pt idx="3">
                  <c:v>Kidnappings for ransom</c:v>
                </c:pt>
                <c:pt idx="4">
                  <c:v>Civilians killed by U.S. or NATO</c:v>
                </c:pt>
                <c:pt idx="5">
                  <c:v>U.S. or NATO bombings or shellings</c:v>
                </c:pt>
                <c:pt idx="6">
                  <c:v>Civilians killed by Afghan army or police</c:v>
                </c:pt>
              </c:strCache>
            </c:strRef>
          </c:cat>
          <c:val>
            <c:numRef>
              <c:f>Data!$B$97:$B$103</c:f>
              <c:numCache>
                <c:formatCode>0%</c:formatCode>
                <c:ptCount val="7"/>
                <c:pt idx="0">
                  <c:v>0.43</c:v>
                </c:pt>
                <c:pt idx="1">
                  <c:v>0.39</c:v>
                </c:pt>
                <c:pt idx="2">
                  <c:v>0.33</c:v>
                </c:pt>
                <c:pt idx="3">
                  <c:v>0.41</c:v>
                </c:pt>
                <c:pt idx="4">
                  <c:v>0.35</c:v>
                </c:pt>
                <c:pt idx="5">
                  <c:v>0.3</c:v>
                </c:pt>
                <c:pt idx="6">
                  <c:v>0.25</c:v>
                </c:pt>
              </c:numCache>
            </c:numRef>
          </c:val>
        </c:ser>
        <c:ser>
          <c:idx val="1"/>
          <c:order val="1"/>
          <c:tx>
            <c:strRef>
              <c:f>Data!$C$96</c:f>
              <c:strCache>
                <c:ptCount val="1"/>
                <c:pt idx="0">
                  <c:v>Nov 2010</c:v>
                </c:pt>
              </c:strCache>
            </c:strRef>
          </c:tx>
          <c:spPr>
            <a:solidFill>
              <a:srgbClr val="993366"/>
            </a:solidFill>
            <a:ln w="12700">
              <a:solidFill>
                <a:srgbClr val="000000"/>
              </a:solidFill>
              <a:prstDash val="solid"/>
            </a:ln>
          </c:spPr>
          <c:invertIfNegative val="0"/>
          <c:dLbls>
            <c:dLbl>
              <c:idx val="0"/>
              <c:layout>
                <c:manualLayout>
                  <c:x val="5.9259259259259204E-3"/>
                  <c:y val="2.1786492374727298E-3"/>
                </c:manualLayout>
              </c:layout>
              <c:dLblPos val="outEnd"/>
              <c:showLegendKey val="0"/>
              <c:showVal val="1"/>
              <c:showCatName val="0"/>
              <c:showSerName val="0"/>
              <c:showPercent val="0"/>
              <c:showBubbleSize val="0"/>
            </c:dLbl>
            <c:dLbl>
              <c:idx val="1"/>
              <c:layout>
                <c:manualLayout>
                  <c:x val="7.4074074074074103E-3"/>
                  <c:y val="-3.9941441280062701E-17"/>
                </c:manualLayout>
              </c:layout>
              <c:dLblPos val="outEnd"/>
              <c:showLegendKey val="0"/>
              <c:showVal val="1"/>
              <c:showCatName val="0"/>
              <c:showSerName val="0"/>
              <c:showPercent val="0"/>
              <c:showBubbleSize val="0"/>
            </c:dLbl>
            <c:dLbl>
              <c:idx val="2"/>
              <c:layout>
                <c:manualLayout>
                  <c:x val="1.18518518518519E-2"/>
                  <c:y val="6.5359477124183798E-3"/>
                </c:manualLayout>
              </c:layout>
              <c:dLblPos val="outEnd"/>
              <c:showLegendKey val="0"/>
              <c:showVal val="1"/>
              <c:showCatName val="0"/>
              <c:showSerName val="0"/>
              <c:showPercent val="0"/>
              <c:showBubbleSize val="0"/>
            </c:dLbl>
            <c:dLbl>
              <c:idx val="3"/>
              <c:layout>
                <c:manualLayout>
                  <c:x val="8.8888888888888906E-3"/>
                  <c:y val="-3.9941441280062701E-17"/>
                </c:manualLayout>
              </c:layout>
              <c:dLblPos val="outEnd"/>
              <c:showLegendKey val="0"/>
              <c:showVal val="1"/>
              <c:showCatName val="0"/>
              <c:showSerName val="0"/>
              <c:showPercent val="0"/>
              <c:showBubbleSize val="0"/>
            </c:dLbl>
            <c:dLbl>
              <c:idx val="4"/>
              <c:layout>
                <c:manualLayout>
                  <c:x val="8.8888888888887796E-3"/>
                  <c:y val="0"/>
                </c:manualLayout>
              </c:layout>
              <c:dLblPos val="outEnd"/>
              <c:showLegendKey val="0"/>
              <c:showVal val="1"/>
              <c:showCatName val="0"/>
              <c:showSerName val="0"/>
              <c:showPercent val="0"/>
              <c:showBubbleSize val="0"/>
            </c:dLbl>
            <c:dLbl>
              <c:idx val="5"/>
              <c:layout>
                <c:manualLayout>
                  <c:x val="1.3333333333333299E-2"/>
                  <c:y val="0"/>
                </c:manualLayout>
              </c:layout>
              <c:dLblPos val="outEnd"/>
              <c:showLegendKey val="0"/>
              <c:showVal val="1"/>
              <c:showCatName val="0"/>
              <c:showSerName val="0"/>
              <c:showPercent val="0"/>
              <c:showBubbleSize val="0"/>
            </c:dLbl>
            <c:dLbl>
              <c:idx val="6"/>
              <c:layout>
                <c:manualLayout>
                  <c:x val="7.4074074074073001E-3"/>
                  <c:y val="2.1786492374726899E-3"/>
                </c:manualLayout>
              </c:layout>
              <c:dLblPos val="outEnd"/>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Data!$A$97:$A$103</c:f>
              <c:strCache>
                <c:ptCount val="7"/>
                <c:pt idx="0">
                  <c:v>Civilians killed by Taliban or al Qaeda</c:v>
                </c:pt>
                <c:pt idx="1">
                  <c:v>Snipers, crossfire</c:v>
                </c:pt>
                <c:pt idx="2">
                  <c:v>Car bombs, suicide attacks</c:v>
                </c:pt>
                <c:pt idx="3">
                  <c:v>Kidnappings for ransom</c:v>
                </c:pt>
                <c:pt idx="4">
                  <c:v>Civilians killed by U.S. or NATO</c:v>
                </c:pt>
                <c:pt idx="5">
                  <c:v>U.S. or NATO bombings or shellings</c:v>
                </c:pt>
                <c:pt idx="6">
                  <c:v>Civilians killed by Afghan army or police</c:v>
                </c:pt>
              </c:strCache>
            </c:strRef>
          </c:cat>
          <c:val>
            <c:numRef>
              <c:f>Data!$C$97:$C$103</c:f>
              <c:numCache>
                <c:formatCode>0%</c:formatCode>
                <c:ptCount val="7"/>
                <c:pt idx="0">
                  <c:v>0.44</c:v>
                </c:pt>
                <c:pt idx="1">
                  <c:v>0.42</c:v>
                </c:pt>
                <c:pt idx="2">
                  <c:v>0.4</c:v>
                </c:pt>
                <c:pt idx="3">
                  <c:v>0.39</c:v>
                </c:pt>
                <c:pt idx="4">
                  <c:v>0.36</c:v>
                </c:pt>
                <c:pt idx="5">
                  <c:v>0.32</c:v>
                </c:pt>
                <c:pt idx="6">
                  <c:v>0.28999999999999998</c:v>
                </c:pt>
              </c:numCache>
            </c:numRef>
          </c:val>
        </c:ser>
        <c:dLbls>
          <c:showLegendKey val="0"/>
          <c:showVal val="1"/>
          <c:showCatName val="0"/>
          <c:showSerName val="0"/>
          <c:showPercent val="0"/>
          <c:showBubbleSize val="0"/>
        </c:dLbls>
        <c:gapWidth val="150"/>
        <c:axId val="97851264"/>
        <c:axId val="97852800"/>
      </c:barChart>
      <c:catAx>
        <c:axId val="97851264"/>
        <c:scaling>
          <c:orientation val="minMax"/>
        </c:scaling>
        <c:delete val="0"/>
        <c:axPos val="b"/>
        <c:numFmt formatCode="m/d/yy"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852800"/>
        <c:crossesAt val="0"/>
        <c:auto val="1"/>
        <c:lblAlgn val="ctr"/>
        <c:lblOffset val="100"/>
        <c:tickLblSkip val="1"/>
        <c:tickMarkSkip val="1"/>
        <c:noMultiLvlLbl val="0"/>
      </c:catAx>
      <c:valAx>
        <c:axId val="97852800"/>
        <c:scaling>
          <c:orientation val="minMax"/>
          <c:max val="0.7"/>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851264"/>
        <c:crosses val="autoZero"/>
        <c:crossBetween val="between"/>
        <c:majorUnit val="0.1"/>
        <c:minorUnit val="0.04"/>
      </c:valAx>
      <c:spPr>
        <a:noFill/>
        <a:ln w="12700">
          <a:solidFill>
            <a:srgbClr val="808080"/>
          </a:solidFill>
          <a:prstDash val="solid"/>
        </a:ln>
      </c:spPr>
    </c:plotArea>
    <c:legend>
      <c:legendPos val="r"/>
      <c:layout>
        <c:manualLayout>
          <c:xMode val="edge"/>
          <c:yMode val="edge"/>
          <c:x val="0.38074074074074099"/>
          <c:y val="0.17647058823529399"/>
          <c:w val="0.25925925925925902"/>
          <c:h val="6.1002178649237501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626703920074495E-2"/>
          <c:y val="7.0534621658097096E-2"/>
          <c:w val="0.91663251770947995"/>
          <c:h val="0.74070559792013402"/>
        </c:manualLayout>
      </c:layout>
      <c:barChart>
        <c:barDir val="col"/>
        <c:grouping val="clustered"/>
        <c:varyColors val="0"/>
        <c:ser>
          <c:idx val="0"/>
          <c:order val="0"/>
          <c:tx>
            <c:strRef>
              <c:f>Data!$B$87</c:f>
              <c:strCache>
                <c:ptCount val="1"/>
                <c:pt idx="0">
                  <c:v>Jan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Data!$A$88:$A$93</c:f>
              <c:strCache>
                <c:ptCount val="6"/>
                <c:pt idx="0">
                  <c:v>Fighting Afghan or foreign troops</c:v>
                </c:pt>
                <c:pt idx="1">
                  <c:v>Killing individuals</c:v>
                </c:pt>
                <c:pt idx="2">
                  <c:v>Bombings</c:v>
                </c:pt>
                <c:pt idx="3">
                  <c:v>Burning schools and government buildings</c:v>
                </c:pt>
                <c:pt idx="4">
                  <c:v>Delivery of night letters</c:v>
                </c:pt>
                <c:pt idx="5">
                  <c:v>People giving food/money to the Taliban</c:v>
                </c:pt>
              </c:strCache>
            </c:strRef>
          </c:cat>
          <c:val>
            <c:numRef>
              <c:f>Data!$B$88:$B$93</c:f>
              <c:numCache>
                <c:formatCode>0%</c:formatCode>
                <c:ptCount val="6"/>
                <c:pt idx="0">
                  <c:v>0.33</c:v>
                </c:pt>
                <c:pt idx="1">
                  <c:v>0.32</c:v>
                </c:pt>
                <c:pt idx="2">
                  <c:v>0.26</c:v>
                </c:pt>
                <c:pt idx="3">
                  <c:v>0.27</c:v>
                </c:pt>
                <c:pt idx="4">
                  <c:v>0.21</c:v>
                </c:pt>
                <c:pt idx="5">
                  <c:v>0.17</c:v>
                </c:pt>
              </c:numCache>
            </c:numRef>
          </c:val>
        </c:ser>
        <c:ser>
          <c:idx val="1"/>
          <c:order val="1"/>
          <c:tx>
            <c:strRef>
              <c:f>Data!$C$87</c:f>
              <c:strCache>
                <c:ptCount val="1"/>
                <c:pt idx="0">
                  <c:v>Dec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Data!$A$88:$A$93</c:f>
              <c:strCache>
                <c:ptCount val="6"/>
                <c:pt idx="0">
                  <c:v>Fighting Afghan or foreign troops</c:v>
                </c:pt>
                <c:pt idx="1">
                  <c:v>Killing individuals</c:v>
                </c:pt>
                <c:pt idx="2">
                  <c:v>Bombings</c:v>
                </c:pt>
                <c:pt idx="3">
                  <c:v>Burning schools and government buildings</c:v>
                </c:pt>
                <c:pt idx="4">
                  <c:v>Delivery of night letters</c:v>
                </c:pt>
                <c:pt idx="5">
                  <c:v>People giving food/money to the Taliban</c:v>
                </c:pt>
              </c:strCache>
            </c:strRef>
          </c:cat>
          <c:val>
            <c:numRef>
              <c:f>Data!$C$88:$C$93</c:f>
              <c:numCache>
                <c:formatCode>0%</c:formatCode>
                <c:ptCount val="6"/>
                <c:pt idx="0">
                  <c:v>0.4</c:v>
                </c:pt>
                <c:pt idx="1">
                  <c:v>0.35</c:v>
                </c:pt>
                <c:pt idx="2">
                  <c:v>0.3</c:v>
                </c:pt>
                <c:pt idx="3">
                  <c:v>0.27</c:v>
                </c:pt>
                <c:pt idx="4">
                  <c:v>0.24</c:v>
                </c:pt>
                <c:pt idx="5">
                  <c:v>0.24</c:v>
                </c:pt>
              </c:numCache>
            </c:numRef>
          </c:val>
        </c:ser>
        <c:dLbls>
          <c:showLegendKey val="0"/>
          <c:showVal val="1"/>
          <c:showCatName val="0"/>
          <c:showSerName val="0"/>
          <c:showPercent val="0"/>
          <c:showBubbleSize val="0"/>
        </c:dLbls>
        <c:gapWidth val="150"/>
        <c:axId val="97917568"/>
        <c:axId val="97927552"/>
      </c:barChart>
      <c:catAx>
        <c:axId val="97917568"/>
        <c:scaling>
          <c:orientation val="minMax"/>
        </c:scaling>
        <c:delete val="0"/>
        <c:axPos val="b"/>
        <c:numFmt formatCode="m/d/yy"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927552"/>
        <c:crossesAt val="0"/>
        <c:auto val="1"/>
        <c:lblAlgn val="ctr"/>
        <c:lblOffset val="100"/>
        <c:tickLblSkip val="1"/>
        <c:tickMarkSkip val="1"/>
        <c:noMultiLvlLbl val="0"/>
      </c:catAx>
      <c:valAx>
        <c:axId val="97927552"/>
        <c:scaling>
          <c:orientation val="minMax"/>
          <c:max val="0.7"/>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917568"/>
        <c:crosses val="autoZero"/>
        <c:crossBetween val="between"/>
        <c:majorUnit val="0.1"/>
        <c:minorUnit val="0.04"/>
      </c:valAx>
      <c:spPr>
        <a:noFill/>
        <a:ln w="12700">
          <a:solidFill>
            <a:srgbClr val="808080"/>
          </a:solidFill>
          <a:prstDash val="solid"/>
        </a:ln>
      </c:spPr>
    </c:plotArea>
    <c:legend>
      <c:legendPos val="r"/>
      <c:layout>
        <c:manualLayout>
          <c:xMode val="edge"/>
          <c:yMode val="edge"/>
          <c:x val="0.36444444444444402"/>
          <c:y val="0.18300653594771199"/>
          <c:w val="0.25925925925925902"/>
          <c:h val="6.1002178649237501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611111111111102E-2"/>
          <c:y val="6.3323276179262603E-2"/>
          <c:w val="0.90824070428696402"/>
          <c:h val="0.84081601949288998"/>
        </c:manualLayout>
      </c:layout>
      <c:barChart>
        <c:barDir val="col"/>
        <c:grouping val="clustered"/>
        <c:varyColors val="0"/>
        <c:ser>
          <c:idx val="0"/>
          <c:order val="0"/>
          <c:tx>
            <c:strRef>
              <c:f>Data!$A$48</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Data!$B$47:$D$47</c:f>
              <c:strCache>
                <c:ptCount val="3"/>
                <c:pt idx="0">
                  <c:v>Grown stronger</c:v>
                </c:pt>
                <c:pt idx="1">
                  <c:v>Grown weaker</c:v>
                </c:pt>
                <c:pt idx="2">
                  <c:v>Remained the same</c:v>
                </c:pt>
              </c:strCache>
            </c:strRef>
          </c:cat>
          <c:val>
            <c:numRef>
              <c:f>Data!$B$48:$D$48</c:f>
              <c:numCache>
                <c:formatCode>0%</c:formatCode>
                <c:ptCount val="3"/>
                <c:pt idx="0">
                  <c:v>0.3</c:v>
                </c:pt>
                <c:pt idx="1">
                  <c:v>0.4</c:v>
                </c:pt>
                <c:pt idx="2">
                  <c:v>0.25</c:v>
                </c:pt>
              </c:numCache>
            </c:numRef>
          </c:val>
        </c:ser>
        <c:ser>
          <c:idx val="1"/>
          <c:order val="1"/>
          <c:tx>
            <c:strRef>
              <c:f>Data!$A$49</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Data!$B$47:$D$47</c:f>
              <c:strCache>
                <c:ptCount val="3"/>
                <c:pt idx="0">
                  <c:v>Grown stronger</c:v>
                </c:pt>
                <c:pt idx="1">
                  <c:v>Grown weaker</c:v>
                </c:pt>
                <c:pt idx="2">
                  <c:v>Remained the same</c:v>
                </c:pt>
              </c:strCache>
            </c:strRef>
          </c:cat>
          <c:val>
            <c:numRef>
              <c:f>Data!$B$49:$D$49</c:f>
              <c:numCache>
                <c:formatCode>0%</c:formatCode>
                <c:ptCount val="3"/>
                <c:pt idx="0">
                  <c:v>0.31</c:v>
                </c:pt>
                <c:pt idx="1">
                  <c:v>0.33</c:v>
                </c:pt>
                <c:pt idx="2">
                  <c:v>0.33</c:v>
                </c:pt>
              </c:numCache>
            </c:numRef>
          </c:val>
        </c:ser>
        <c:dLbls>
          <c:showLegendKey val="0"/>
          <c:showVal val="1"/>
          <c:showCatName val="0"/>
          <c:showSerName val="0"/>
          <c:showPercent val="0"/>
          <c:showBubbleSize val="0"/>
        </c:dLbls>
        <c:gapWidth val="150"/>
        <c:axId val="97966336"/>
        <c:axId val="97984512"/>
      </c:barChart>
      <c:catAx>
        <c:axId val="97966336"/>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984512"/>
        <c:crossesAt val="0"/>
        <c:auto val="1"/>
        <c:lblAlgn val="ctr"/>
        <c:lblOffset val="100"/>
        <c:tickLblSkip val="1"/>
        <c:tickMarkSkip val="1"/>
        <c:noMultiLvlLbl val="0"/>
      </c:catAx>
      <c:valAx>
        <c:axId val="97984512"/>
        <c:scaling>
          <c:orientation val="minMax"/>
          <c:max val="0.7"/>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966336"/>
        <c:crosses val="autoZero"/>
        <c:crossBetween val="between"/>
        <c:majorUnit val="0.1"/>
        <c:minorUnit val="0.04"/>
      </c:valAx>
      <c:spPr>
        <a:noFill/>
        <a:ln w="12700">
          <a:solidFill>
            <a:srgbClr val="808080"/>
          </a:solidFill>
          <a:prstDash val="solid"/>
        </a:ln>
      </c:spPr>
    </c:plotArea>
    <c:legend>
      <c:legendPos val="r"/>
      <c:layout>
        <c:manualLayout>
          <c:xMode val="edge"/>
          <c:yMode val="edge"/>
          <c:x val="0.37777777777777799"/>
          <c:y val="0.16557734204793001"/>
          <c:w val="0.24148148148148099"/>
          <c:h val="5.0108932461873597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8346901552560199E-2"/>
          <c:y val="6.6914758732081595E-2"/>
          <c:w val="0.91350493794207899"/>
          <c:h val="0.80097040177670098"/>
        </c:manualLayout>
      </c:layout>
      <c:barChart>
        <c:barDir val="col"/>
        <c:grouping val="clustered"/>
        <c:varyColors val="0"/>
        <c:ser>
          <c:idx val="0"/>
          <c:order val="0"/>
          <c:tx>
            <c:strRef>
              <c:f>Data!$B$121</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Data!$A$122:$A$125</c:f>
              <c:strCache>
                <c:ptCount val="4"/>
                <c:pt idx="0">
                  <c:v>High conflict_x000d_provinces</c:v>
                </c:pt>
                <c:pt idx="1">
                  <c:v>Provinces where conflict is increasing</c:v>
                </c:pt>
                <c:pt idx="2">
                  <c:v>Low conflict_x000d_provinces</c:v>
                </c:pt>
                <c:pt idx="3">
                  <c:v>Provinces where conflict is decreasing</c:v>
                </c:pt>
              </c:strCache>
            </c:strRef>
          </c:cat>
          <c:val>
            <c:numRef>
              <c:f>Data!$B$122:$B$125</c:f>
              <c:numCache>
                <c:formatCode>0%</c:formatCode>
                <c:ptCount val="4"/>
                <c:pt idx="0">
                  <c:v>0.12</c:v>
                </c:pt>
                <c:pt idx="1">
                  <c:v>7.0000000000000007E-2</c:v>
                </c:pt>
                <c:pt idx="2">
                  <c:v>7.0000000000000007E-2</c:v>
                </c:pt>
                <c:pt idx="3">
                  <c:v>0.09</c:v>
                </c:pt>
              </c:numCache>
            </c:numRef>
          </c:val>
        </c:ser>
        <c:ser>
          <c:idx val="1"/>
          <c:order val="1"/>
          <c:tx>
            <c:strRef>
              <c:f>Data!$C$121</c:f>
              <c:strCache>
                <c:ptCount val="1"/>
                <c:pt idx="0">
                  <c:v>Nov 2010</c:v>
                </c:pt>
              </c:strCache>
            </c:strRef>
          </c:tx>
          <c:spPr>
            <a:solidFill>
              <a:srgbClr val="993366"/>
            </a:solidFill>
            <a:ln w="12700">
              <a:solidFill>
                <a:srgbClr val="000000"/>
              </a:solidFill>
              <a:prstDash val="solid"/>
            </a:ln>
          </c:spPr>
          <c:invertIfNegative val="0"/>
          <c:dLbls>
            <c:dLbl>
              <c:idx val="0"/>
              <c:layout>
                <c:manualLayout>
                  <c:x val="5.9259259259259204E-3"/>
                  <c:y val="2.1786492374727298E-3"/>
                </c:manualLayout>
              </c:layout>
              <c:dLblPos val="outEnd"/>
              <c:showLegendKey val="0"/>
              <c:showVal val="1"/>
              <c:showCatName val="0"/>
              <c:showSerName val="0"/>
              <c:showPercent val="0"/>
              <c:showBubbleSize val="0"/>
            </c:dLbl>
            <c:dLbl>
              <c:idx val="1"/>
              <c:layout>
                <c:manualLayout>
                  <c:x val="7.4074074074074103E-3"/>
                  <c:y val="-3.9941441280062701E-17"/>
                </c:manualLayout>
              </c:layout>
              <c:dLblPos val="outEnd"/>
              <c:showLegendKey val="0"/>
              <c:showVal val="1"/>
              <c:showCatName val="0"/>
              <c:showSerName val="0"/>
              <c:showPercent val="0"/>
              <c:showBubbleSize val="0"/>
            </c:dLbl>
            <c:dLbl>
              <c:idx val="2"/>
              <c:layout>
                <c:manualLayout>
                  <c:x val="1.18518518518519E-2"/>
                  <c:y val="6.5359477124183798E-3"/>
                </c:manualLayout>
              </c:layout>
              <c:dLblPos val="outEnd"/>
              <c:showLegendKey val="0"/>
              <c:showVal val="1"/>
              <c:showCatName val="0"/>
              <c:showSerName val="0"/>
              <c:showPercent val="0"/>
              <c:showBubbleSize val="0"/>
            </c:dLbl>
            <c:dLbl>
              <c:idx val="4"/>
              <c:layout>
                <c:manualLayout>
                  <c:x val="8.8888888888887796E-3"/>
                  <c:y val="0"/>
                </c:manualLayout>
              </c:layout>
              <c:dLblPos val="outEnd"/>
              <c:showLegendKey val="0"/>
              <c:showVal val="1"/>
              <c:showCatName val="0"/>
              <c:showSerName val="0"/>
              <c:showPercent val="0"/>
              <c:showBubbleSize val="0"/>
            </c:dLbl>
            <c:dLbl>
              <c:idx val="5"/>
              <c:layout>
                <c:manualLayout>
                  <c:x val="1.3333333333333299E-2"/>
                  <c:y val="0"/>
                </c:manualLayout>
              </c:layout>
              <c:dLblPos val="outEnd"/>
              <c:showLegendKey val="0"/>
              <c:showVal val="1"/>
              <c:showCatName val="0"/>
              <c:showSerName val="0"/>
              <c:showPercent val="0"/>
              <c:showBubbleSize val="0"/>
            </c:dLbl>
            <c:dLbl>
              <c:idx val="6"/>
              <c:layout>
                <c:manualLayout>
                  <c:x val="7.4074074074073001E-3"/>
                  <c:y val="2.1786492374726899E-3"/>
                </c:manualLayout>
              </c:layout>
              <c:dLblPos val="outEnd"/>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Data!$A$122:$A$125</c:f>
              <c:strCache>
                <c:ptCount val="4"/>
                <c:pt idx="0">
                  <c:v>High conflict_x000d_provinces</c:v>
                </c:pt>
                <c:pt idx="1">
                  <c:v>Provinces where conflict is increasing</c:v>
                </c:pt>
                <c:pt idx="2">
                  <c:v>Low conflict_x000d_provinces</c:v>
                </c:pt>
                <c:pt idx="3">
                  <c:v>Provinces where conflict is decreasing</c:v>
                </c:pt>
              </c:strCache>
            </c:strRef>
          </c:cat>
          <c:val>
            <c:numRef>
              <c:f>Data!$C$122:$C$125</c:f>
              <c:numCache>
                <c:formatCode>0%</c:formatCode>
                <c:ptCount val="4"/>
                <c:pt idx="0">
                  <c:v>0.4</c:v>
                </c:pt>
                <c:pt idx="1">
                  <c:v>0.36</c:v>
                </c:pt>
                <c:pt idx="2">
                  <c:v>0.18</c:v>
                </c:pt>
                <c:pt idx="3">
                  <c:v>0.13</c:v>
                </c:pt>
              </c:numCache>
            </c:numRef>
          </c:val>
        </c:ser>
        <c:dLbls>
          <c:showLegendKey val="0"/>
          <c:showVal val="1"/>
          <c:showCatName val="0"/>
          <c:showSerName val="0"/>
          <c:showPercent val="0"/>
          <c:showBubbleSize val="0"/>
        </c:dLbls>
        <c:gapWidth val="150"/>
        <c:axId val="98023296"/>
        <c:axId val="98024832"/>
      </c:barChart>
      <c:catAx>
        <c:axId val="98023296"/>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024832"/>
        <c:crossesAt val="0"/>
        <c:auto val="1"/>
        <c:lblAlgn val="ctr"/>
        <c:lblOffset val="100"/>
        <c:tickLblSkip val="1"/>
        <c:tickMarkSkip val="1"/>
        <c:noMultiLvlLbl val="0"/>
      </c:catAx>
      <c:valAx>
        <c:axId val="98024832"/>
        <c:scaling>
          <c:orientation val="minMax"/>
          <c:max val="0.7"/>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8023296"/>
        <c:crosses val="autoZero"/>
        <c:crossBetween val="between"/>
        <c:majorUnit val="0.1"/>
        <c:minorUnit val="0.04"/>
      </c:valAx>
      <c:spPr>
        <a:noFill/>
        <a:ln w="12700">
          <a:solidFill>
            <a:srgbClr val="808080"/>
          </a:solidFill>
          <a:prstDash val="solid"/>
        </a:ln>
      </c:spPr>
    </c:plotArea>
    <c:legend>
      <c:legendPos val="r"/>
      <c:layout>
        <c:manualLayout>
          <c:xMode val="edge"/>
          <c:yMode val="edge"/>
          <c:x val="0.36148148148148102"/>
          <c:y val="0.200435729847495"/>
          <c:w val="0.25925925925925902"/>
          <c:h val="6.1002178649237501E-2"/>
        </c:manualLayout>
      </c:layout>
      <c:overlay val="0"/>
      <c:spPr>
        <a:noFill/>
        <a:ln w="12700">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324235953556598E-2"/>
          <c:y val="8.5623017275987506E-2"/>
          <c:w val="0.93441534320921804"/>
          <c:h val="0.83987989558970999"/>
        </c:manualLayout>
      </c:layout>
      <c:lineChart>
        <c:grouping val="standard"/>
        <c:varyColors val="0"/>
        <c:ser>
          <c:idx val="0"/>
          <c:order val="0"/>
          <c:tx>
            <c:strRef>
              <c:f>Data!$A$160</c:f>
              <c:strCache>
                <c:ptCount val="1"/>
                <c:pt idx="0">
                  <c:v>Local conditions overall</c:v>
                </c:pt>
              </c:strCache>
            </c:strRef>
          </c:tx>
          <c:spPr>
            <a:ln w="38100">
              <a:solidFill>
                <a:srgbClr val="000080"/>
              </a:solidFill>
              <a:prstDash val="solid"/>
            </a:ln>
          </c:spPr>
          <c:marker>
            <c:symbol val="diamond"/>
            <c:size val="9"/>
            <c:spPr>
              <a:solidFill>
                <a:srgbClr val="FFFFFF"/>
              </a:solidFill>
              <a:ln>
                <a:solidFill>
                  <a:srgbClr val="000090"/>
                </a:solidFill>
                <a:prstDash val="solid"/>
              </a:ln>
            </c:spPr>
          </c:marker>
          <c:dLbls>
            <c:dLbl>
              <c:idx val="0"/>
              <c:layout>
                <c:manualLayout>
                  <c:x val="-7.1111111111111097E-2"/>
                  <c:y val="-8.7145969498910701E-3"/>
                </c:manualLayout>
              </c:layout>
              <c:dLblPos val="r"/>
              <c:showLegendKey val="0"/>
              <c:showVal val="1"/>
              <c:showCatName val="0"/>
              <c:showSerName val="0"/>
              <c:showPercent val="0"/>
              <c:showBubbleSize val="0"/>
            </c:dLbl>
            <c:dLbl>
              <c:idx val="1"/>
              <c:delete val="1"/>
            </c:dLbl>
            <c:dLbl>
              <c:idx val="2"/>
              <c:delete val="1"/>
            </c:dLbl>
            <c:dLbl>
              <c:idx val="3"/>
              <c:delete val="1"/>
            </c:dLbl>
            <c:dLbl>
              <c:idx val="4"/>
              <c:delete val="1"/>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Data!$B$159:$G$159</c:f>
              <c:numCache>
                <c:formatCode>m/d/yy</c:formatCode>
                <c:ptCount val="6"/>
                <c:pt idx="0">
                  <c:v>38643</c:v>
                </c:pt>
                <c:pt idx="1">
                  <c:v>39009</c:v>
                </c:pt>
                <c:pt idx="2">
                  <c:v>39393</c:v>
                </c:pt>
                <c:pt idx="3">
                  <c:v>39825</c:v>
                </c:pt>
                <c:pt idx="4">
                  <c:v>40170</c:v>
                </c:pt>
                <c:pt idx="5">
                  <c:v>40495</c:v>
                </c:pt>
              </c:numCache>
            </c:numRef>
          </c:cat>
          <c:val>
            <c:numRef>
              <c:f>Data!$B$160:$G$160</c:f>
              <c:numCache>
                <c:formatCode>0%</c:formatCode>
                <c:ptCount val="6"/>
                <c:pt idx="0">
                  <c:v>0.83</c:v>
                </c:pt>
                <c:pt idx="1">
                  <c:v>0.76</c:v>
                </c:pt>
                <c:pt idx="2">
                  <c:v>0.7</c:v>
                </c:pt>
                <c:pt idx="3">
                  <c:v>0.62</c:v>
                </c:pt>
                <c:pt idx="4">
                  <c:v>0.71</c:v>
                </c:pt>
                <c:pt idx="5">
                  <c:v>0.69</c:v>
                </c:pt>
              </c:numCache>
            </c:numRef>
          </c:val>
          <c:smooth val="0"/>
        </c:ser>
        <c:ser>
          <c:idx val="1"/>
          <c:order val="1"/>
          <c:tx>
            <c:strRef>
              <c:f>Data!$A$161</c:f>
              <c:strCache>
                <c:ptCount val="1"/>
                <c:pt idx="0">
                  <c:v>Security from crime and violence</c:v>
                </c:pt>
              </c:strCache>
            </c:strRef>
          </c:tx>
          <c:spPr>
            <a:ln w="38100">
              <a:solidFill>
                <a:srgbClr val="F20884"/>
              </a:solidFill>
              <a:prstDash val="solid"/>
            </a:ln>
          </c:spPr>
          <c:marker>
            <c:symbol val="square"/>
            <c:size val="9"/>
            <c:spPr>
              <a:solidFill>
                <a:srgbClr val="FFFFFF"/>
              </a:solidFill>
              <a:ln>
                <a:solidFill>
                  <a:srgbClr val="F20884"/>
                </a:solidFill>
                <a:prstDash val="solid"/>
              </a:ln>
            </c:spPr>
          </c:marker>
          <c:dLbls>
            <c:dLbl>
              <c:idx val="0"/>
              <c:layout>
                <c:manualLayout>
                  <c:x val="-6.8148148148148097E-2"/>
                  <c:y val="-4.3572984749455299E-3"/>
                </c:manualLayout>
              </c:layout>
              <c:dLblPos val="r"/>
              <c:showLegendKey val="0"/>
              <c:showVal val="1"/>
              <c:showCatName val="0"/>
              <c:showSerName val="0"/>
              <c:showPercent val="0"/>
              <c:showBubbleSize val="0"/>
            </c:dLbl>
            <c:dLbl>
              <c:idx val="1"/>
              <c:delete val="1"/>
            </c:dLbl>
            <c:dLbl>
              <c:idx val="2"/>
              <c:delete val="1"/>
            </c:dLbl>
            <c:dLbl>
              <c:idx val="3"/>
              <c:delete val="1"/>
            </c:dLbl>
            <c:dLbl>
              <c:idx val="4"/>
              <c:delete val="1"/>
            </c:dLbl>
            <c:dLbl>
              <c:idx val="5"/>
              <c:layout>
                <c:manualLayout>
                  <c:x val="1.08640720281771E-16"/>
                  <c:y val="1.0893074640179801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Data!$B$159:$G$159</c:f>
              <c:numCache>
                <c:formatCode>m/d/yy</c:formatCode>
                <c:ptCount val="6"/>
                <c:pt idx="0">
                  <c:v>38643</c:v>
                </c:pt>
                <c:pt idx="1">
                  <c:v>39009</c:v>
                </c:pt>
                <c:pt idx="2">
                  <c:v>39393</c:v>
                </c:pt>
                <c:pt idx="3">
                  <c:v>39825</c:v>
                </c:pt>
                <c:pt idx="4">
                  <c:v>40170</c:v>
                </c:pt>
                <c:pt idx="5">
                  <c:v>40495</c:v>
                </c:pt>
              </c:numCache>
            </c:numRef>
          </c:cat>
          <c:val>
            <c:numRef>
              <c:f>Data!$B$161:$G$161</c:f>
              <c:numCache>
                <c:formatCode>0%</c:formatCode>
                <c:ptCount val="6"/>
                <c:pt idx="0">
                  <c:v>0.72</c:v>
                </c:pt>
                <c:pt idx="1">
                  <c:v>0.69</c:v>
                </c:pt>
                <c:pt idx="2">
                  <c:v>0.66</c:v>
                </c:pt>
                <c:pt idx="3">
                  <c:v>0.55000000000000004</c:v>
                </c:pt>
                <c:pt idx="4">
                  <c:v>0.55000000000000004</c:v>
                </c:pt>
                <c:pt idx="5">
                  <c:v>0.56999999999999995</c:v>
                </c:pt>
              </c:numCache>
            </c:numRef>
          </c:val>
          <c:smooth val="0"/>
        </c:ser>
        <c:ser>
          <c:idx val="2"/>
          <c:order val="2"/>
          <c:tx>
            <c:strRef>
              <c:f>Data!$A$162</c:f>
              <c:strCache>
                <c:ptCount val="1"/>
                <c:pt idx="0">
                  <c:v>Availability of jobs/economic opportunities</c:v>
                </c:pt>
              </c:strCache>
            </c:strRef>
          </c:tx>
          <c:spPr>
            <a:ln w="38100">
              <a:solidFill>
                <a:schemeClr val="accent6"/>
              </a:solidFill>
              <a:prstDash val="solid"/>
            </a:ln>
          </c:spPr>
          <c:marker>
            <c:symbol val="triangle"/>
            <c:size val="9"/>
            <c:spPr>
              <a:solidFill>
                <a:srgbClr val="FFFFFF"/>
              </a:solidFill>
              <a:ln>
                <a:solidFill>
                  <a:schemeClr val="accent6"/>
                </a:solidFill>
                <a:prstDash val="solid"/>
              </a:ln>
            </c:spPr>
          </c:marker>
          <c:dLbls>
            <c:dLbl>
              <c:idx val="0"/>
              <c:layout>
                <c:manualLayout>
                  <c:x val="-6.6666666666666693E-2"/>
                  <c:y val="-2.1786492374727701E-3"/>
                </c:manualLayout>
              </c:layout>
              <c:dLblPos val="r"/>
              <c:showLegendKey val="0"/>
              <c:showVal val="1"/>
              <c:showCatName val="0"/>
              <c:showSerName val="0"/>
              <c:showPercent val="0"/>
              <c:showBubbleSize val="0"/>
            </c:dLbl>
            <c:dLbl>
              <c:idx val="1"/>
              <c:delete val="1"/>
            </c:dLbl>
            <c:dLbl>
              <c:idx val="2"/>
              <c:delete val="1"/>
            </c:dLbl>
            <c:dLbl>
              <c:idx val="3"/>
              <c:delete val="1"/>
            </c:dLbl>
            <c:dLbl>
              <c:idx val="4"/>
              <c:delete val="1"/>
            </c:dLbl>
            <c:dLbl>
              <c:idx val="5"/>
              <c:layout>
                <c:manualLayout>
                  <c:x val="-1.08640720281771E-16"/>
                  <c:y val="1.30718954248366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Data!$B$159:$G$159</c:f>
              <c:numCache>
                <c:formatCode>m/d/yy</c:formatCode>
                <c:ptCount val="6"/>
                <c:pt idx="0">
                  <c:v>38643</c:v>
                </c:pt>
                <c:pt idx="1">
                  <c:v>39009</c:v>
                </c:pt>
                <c:pt idx="2">
                  <c:v>39393</c:v>
                </c:pt>
                <c:pt idx="3">
                  <c:v>39825</c:v>
                </c:pt>
                <c:pt idx="4">
                  <c:v>40170</c:v>
                </c:pt>
                <c:pt idx="5">
                  <c:v>40495</c:v>
                </c:pt>
              </c:numCache>
            </c:numRef>
          </c:cat>
          <c:val>
            <c:numRef>
              <c:f>Data!$B$162:$G$162</c:f>
              <c:numCache>
                <c:formatCode>0%</c:formatCode>
                <c:ptCount val="6"/>
                <c:pt idx="0">
                  <c:v>0.35</c:v>
                </c:pt>
                <c:pt idx="1">
                  <c:v>0.34</c:v>
                </c:pt>
                <c:pt idx="2">
                  <c:v>0.26</c:v>
                </c:pt>
                <c:pt idx="3">
                  <c:v>0.28999999999999998</c:v>
                </c:pt>
                <c:pt idx="4">
                  <c:v>0.4</c:v>
                </c:pt>
                <c:pt idx="5">
                  <c:v>0.33</c:v>
                </c:pt>
              </c:numCache>
            </c:numRef>
          </c:val>
          <c:smooth val="0"/>
        </c:ser>
        <c:ser>
          <c:idx val="3"/>
          <c:order val="3"/>
          <c:tx>
            <c:strRef>
              <c:f>Data!$A$163</c:f>
              <c:strCache>
                <c:ptCount val="1"/>
                <c:pt idx="0">
                  <c:v>Freedom of movement</c:v>
                </c:pt>
              </c:strCache>
            </c:strRef>
          </c:tx>
          <c:spPr>
            <a:ln w="38100">
              <a:solidFill>
                <a:srgbClr val="666699"/>
              </a:solidFill>
              <a:prstDash val="sysDot"/>
            </a:ln>
          </c:spPr>
          <c:marker>
            <c:symbol val="x"/>
            <c:size val="9"/>
            <c:spPr>
              <a:noFill/>
              <a:ln>
                <a:solidFill>
                  <a:srgbClr val="666699"/>
                </a:solidFill>
                <a:prstDash val="solid"/>
              </a:ln>
            </c:spPr>
          </c:marker>
          <c:dLbls>
            <c:dLbl>
              <c:idx val="2"/>
              <c:layout>
                <c:manualLayout>
                  <c:x val="-5.6296296296296303E-2"/>
                  <c:y val="-2.8322440087146E-2"/>
                </c:manualLayout>
              </c:layout>
              <c:dLblPos val="r"/>
              <c:showLegendKey val="0"/>
              <c:showVal val="1"/>
              <c:showCatName val="0"/>
              <c:showSerName val="0"/>
              <c:showPercent val="0"/>
              <c:showBubbleSize val="0"/>
            </c:dLbl>
            <c:dLbl>
              <c:idx val="3"/>
              <c:delete val="1"/>
            </c:dLbl>
            <c:dLbl>
              <c:idx val="4"/>
              <c:delete val="1"/>
            </c:dLbl>
            <c:dLbl>
              <c:idx val="5"/>
              <c:layout>
                <c:manualLayout>
                  <c:x val="1.08640720281771E-16"/>
                  <c:y val="-1.52505446623094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Data!$B$159:$G$159</c:f>
              <c:numCache>
                <c:formatCode>m/d/yy</c:formatCode>
                <c:ptCount val="6"/>
                <c:pt idx="0">
                  <c:v>38643</c:v>
                </c:pt>
                <c:pt idx="1">
                  <c:v>39009</c:v>
                </c:pt>
                <c:pt idx="2">
                  <c:v>39393</c:v>
                </c:pt>
                <c:pt idx="3">
                  <c:v>39825</c:v>
                </c:pt>
                <c:pt idx="4">
                  <c:v>40170</c:v>
                </c:pt>
                <c:pt idx="5">
                  <c:v>40495</c:v>
                </c:pt>
              </c:numCache>
            </c:numRef>
          </c:cat>
          <c:val>
            <c:numRef>
              <c:f>Data!$B$163:$G$163</c:f>
              <c:numCache>
                <c:formatCode>General</c:formatCode>
                <c:ptCount val="6"/>
                <c:pt idx="2" formatCode="0%">
                  <c:v>0.71</c:v>
                </c:pt>
                <c:pt idx="3" formatCode="0%">
                  <c:v>0.61</c:v>
                </c:pt>
                <c:pt idx="4" formatCode="0%">
                  <c:v>0.66</c:v>
                </c:pt>
                <c:pt idx="5" formatCode="0%">
                  <c:v>0.57999999999999996</c:v>
                </c:pt>
              </c:numCache>
            </c:numRef>
          </c:val>
          <c:smooth val="0"/>
        </c:ser>
        <c:ser>
          <c:idx val="4"/>
          <c:order val="4"/>
          <c:tx>
            <c:strRef>
              <c:f>Data!$A$164</c:f>
              <c:strCache>
                <c:ptCount val="1"/>
                <c:pt idx="0">
                  <c:v>Rights of women</c:v>
                </c:pt>
              </c:strCache>
            </c:strRef>
          </c:tx>
          <c:spPr>
            <a:ln w="38100">
              <a:solidFill>
                <a:srgbClr val="33CCCC"/>
              </a:solidFill>
              <a:prstDash val="sysDash"/>
            </a:ln>
          </c:spPr>
          <c:marker>
            <c:symbol val="triangle"/>
            <c:size val="9"/>
            <c:spPr>
              <a:solidFill>
                <a:srgbClr val="33CCCC"/>
              </a:solidFill>
              <a:ln>
                <a:solidFill>
                  <a:srgbClr val="33CCCC"/>
                </a:solidFill>
                <a:prstDash val="solid"/>
              </a:ln>
            </c:spPr>
          </c:marker>
          <c:dLbls>
            <c:dLbl>
              <c:idx val="1"/>
              <c:layout>
                <c:manualLayout>
                  <c:x val="-6.8148148148148097E-2"/>
                  <c:y val="-8.7145969498910701E-3"/>
                </c:manualLayout>
              </c:layout>
              <c:dLblPos val="r"/>
              <c:showLegendKey val="0"/>
              <c:showVal val="1"/>
              <c:showCatName val="0"/>
              <c:showSerName val="0"/>
              <c:showPercent val="0"/>
              <c:showBubbleSize val="0"/>
            </c:dLbl>
            <c:dLbl>
              <c:idx val="2"/>
              <c:delete val="1"/>
            </c:dLbl>
            <c:dLbl>
              <c:idx val="3"/>
              <c:delete val="1"/>
            </c:dLbl>
            <c:dLbl>
              <c:idx val="4"/>
              <c:delete val="1"/>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Data!$B$159:$G$159</c:f>
              <c:numCache>
                <c:formatCode>m/d/yy</c:formatCode>
                <c:ptCount val="6"/>
                <c:pt idx="0">
                  <c:v>38643</c:v>
                </c:pt>
                <c:pt idx="1">
                  <c:v>39009</c:v>
                </c:pt>
                <c:pt idx="2">
                  <c:v>39393</c:v>
                </c:pt>
                <c:pt idx="3">
                  <c:v>39825</c:v>
                </c:pt>
                <c:pt idx="4">
                  <c:v>40170</c:v>
                </c:pt>
                <c:pt idx="5">
                  <c:v>40495</c:v>
                </c:pt>
              </c:numCache>
            </c:numRef>
          </c:cat>
          <c:val>
            <c:numRef>
              <c:f>Data!$B$164:$G$164</c:f>
              <c:numCache>
                <c:formatCode>0%</c:formatCode>
                <c:ptCount val="6"/>
                <c:pt idx="1">
                  <c:v>0.71</c:v>
                </c:pt>
                <c:pt idx="2">
                  <c:v>0.6</c:v>
                </c:pt>
                <c:pt idx="3">
                  <c:v>0.59</c:v>
                </c:pt>
                <c:pt idx="4">
                  <c:v>0.63</c:v>
                </c:pt>
                <c:pt idx="5">
                  <c:v>0.52</c:v>
                </c:pt>
              </c:numCache>
            </c:numRef>
          </c:val>
          <c:smooth val="0"/>
        </c:ser>
        <c:ser>
          <c:idx val="5"/>
          <c:order val="5"/>
          <c:tx>
            <c:strRef>
              <c:f>Data!$A$165</c:f>
              <c:strCache>
                <c:ptCount val="1"/>
                <c:pt idx="0">
                  <c:v>Support for agriculture</c:v>
                </c:pt>
              </c:strCache>
            </c:strRef>
          </c:tx>
          <c:spPr>
            <a:ln w="38100">
              <a:solidFill>
                <a:srgbClr val="FF9900"/>
              </a:solidFill>
              <a:prstDash val="solid"/>
            </a:ln>
          </c:spPr>
          <c:marker>
            <c:spPr>
              <a:solidFill>
                <a:srgbClr val="DB843D"/>
              </a:solidFill>
              <a:ln>
                <a:solidFill>
                  <a:srgbClr val="FF9900"/>
                </a:solidFill>
                <a:prstDash val="solid"/>
              </a:ln>
            </c:spPr>
          </c:marker>
          <c:dLbls>
            <c:dLbl>
              <c:idx val="3"/>
              <c:layout>
                <c:manualLayout>
                  <c:x val="-6.5185185185185304E-2"/>
                  <c:y val="-8.7145969498910701E-3"/>
                </c:manualLayout>
              </c:layout>
              <c:dLblPos val="r"/>
              <c:showLegendKey val="0"/>
              <c:showVal val="1"/>
              <c:showCatName val="0"/>
              <c:showSerName val="0"/>
              <c:showPercent val="0"/>
              <c:showBubbleSize val="0"/>
            </c:dLbl>
            <c:dLbl>
              <c:idx val="4"/>
              <c:delete val="1"/>
            </c:dLbl>
            <c:dLbl>
              <c:idx val="5"/>
              <c:layout>
                <c:manualLayout>
                  <c:x val="1.48148148148159E-3"/>
                  <c:y val="-6.5359477124183E-3"/>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Data!$B$159:$G$159</c:f>
              <c:numCache>
                <c:formatCode>m/d/yy</c:formatCode>
                <c:ptCount val="6"/>
                <c:pt idx="0">
                  <c:v>38643</c:v>
                </c:pt>
                <c:pt idx="1">
                  <c:v>39009</c:v>
                </c:pt>
                <c:pt idx="2">
                  <c:v>39393</c:v>
                </c:pt>
                <c:pt idx="3">
                  <c:v>39825</c:v>
                </c:pt>
                <c:pt idx="4">
                  <c:v>40170</c:v>
                </c:pt>
                <c:pt idx="5">
                  <c:v>40495</c:v>
                </c:pt>
              </c:numCache>
            </c:numRef>
          </c:cat>
          <c:val>
            <c:numRef>
              <c:f>Data!$B$165:$G$165</c:f>
              <c:numCache>
                <c:formatCode>General</c:formatCode>
                <c:ptCount val="6"/>
                <c:pt idx="3" formatCode="0%">
                  <c:v>0.36</c:v>
                </c:pt>
                <c:pt idx="4" formatCode="0%">
                  <c:v>0.45</c:v>
                </c:pt>
                <c:pt idx="5" formatCode="0%">
                  <c:v>0.34</c:v>
                </c:pt>
              </c:numCache>
            </c:numRef>
          </c:val>
          <c:smooth val="0"/>
        </c:ser>
        <c:dLbls>
          <c:showLegendKey val="0"/>
          <c:showVal val="0"/>
          <c:showCatName val="0"/>
          <c:showSerName val="0"/>
          <c:showPercent val="0"/>
          <c:showBubbleSize val="0"/>
        </c:dLbls>
        <c:marker val="1"/>
        <c:smooth val="0"/>
        <c:axId val="98642176"/>
        <c:axId val="98668544"/>
      </c:lineChart>
      <c:catAx>
        <c:axId val="98642176"/>
        <c:scaling>
          <c:orientation val="minMax"/>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668544"/>
        <c:crossesAt val="0"/>
        <c:auto val="0"/>
        <c:lblAlgn val="ctr"/>
        <c:lblOffset val="100"/>
        <c:tickLblSkip val="1"/>
        <c:tickMarkSkip val="1"/>
        <c:noMultiLvlLbl val="0"/>
      </c:catAx>
      <c:valAx>
        <c:axId val="98668544"/>
        <c:scaling>
          <c:orientation val="minMax"/>
          <c:max val="0.9"/>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8642176"/>
        <c:crosses val="autoZero"/>
        <c:crossBetween val="between"/>
        <c:majorUnit val="0.1"/>
        <c:minorUnit val="0.02"/>
      </c:valAx>
      <c:spPr>
        <a:noFill/>
        <a:ln w="12700">
          <a:solidFill>
            <a:srgbClr val="808080"/>
          </a:solidFill>
          <a:prstDash val="solid"/>
        </a:ln>
      </c:spPr>
    </c:plotArea>
    <c:legend>
      <c:legendPos val="r"/>
      <c:layout>
        <c:manualLayout>
          <c:xMode val="edge"/>
          <c:yMode val="edge"/>
          <c:x val="7.5555555555555501E-2"/>
          <c:y val="0.76688453159041403"/>
          <c:w val="0.89481481481481495"/>
          <c:h val="0.13289760348583901"/>
        </c:manualLayout>
      </c:layout>
      <c:overlay val="0"/>
      <c:spPr>
        <a:solidFill>
          <a:srgbClr val="FFFFFF"/>
        </a:solidFill>
        <a:ln w="3175">
          <a:solidFill>
            <a:srgbClr val="000000"/>
          </a:solidFill>
          <a:prstDash val="solid"/>
        </a:ln>
      </c:spPr>
      <c:txPr>
        <a:bodyPr/>
        <a:lstStyle/>
        <a:p>
          <a:pPr>
            <a:defRPr sz="13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3781277340332496E-2"/>
          <c:y val="5.8823529411764698E-2"/>
          <c:w val="0.93135176436278799"/>
          <c:h val="0.80906163690323096"/>
        </c:manualLayout>
      </c:layout>
      <c:barChart>
        <c:barDir val="col"/>
        <c:grouping val="clustered"/>
        <c:varyColors val="0"/>
        <c:ser>
          <c:idx val="0"/>
          <c:order val="0"/>
          <c:tx>
            <c:strRef>
              <c:f>Data!$B$168</c:f>
              <c:strCache>
                <c:ptCount val="1"/>
                <c:pt idx="0">
                  <c:v>Getting better</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Data!$A$169:$A$171</c:f>
              <c:strCache>
                <c:ptCount val="3"/>
                <c:pt idx="0">
                  <c:v>Security from crime
and violence</c:v>
                </c:pt>
                <c:pt idx="1">
                  <c:v>Availability of jobs / economic opportunities</c:v>
                </c:pt>
                <c:pt idx="2">
                  <c:v>Freedom of movement</c:v>
                </c:pt>
              </c:strCache>
            </c:strRef>
          </c:cat>
          <c:val>
            <c:numRef>
              <c:f>Data!$B$169:$B$171</c:f>
              <c:numCache>
                <c:formatCode>0%</c:formatCode>
                <c:ptCount val="3"/>
                <c:pt idx="0">
                  <c:v>0.31</c:v>
                </c:pt>
                <c:pt idx="1">
                  <c:v>0.22</c:v>
                </c:pt>
                <c:pt idx="2">
                  <c:v>0.32</c:v>
                </c:pt>
              </c:numCache>
            </c:numRef>
          </c:val>
        </c:ser>
        <c:ser>
          <c:idx val="1"/>
          <c:order val="1"/>
          <c:tx>
            <c:strRef>
              <c:f>Data!$C$168</c:f>
              <c:strCache>
                <c:ptCount val="1"/>
                <c:pt idx="0">
                  <c:v>Getting worse</c:v>
                </c:pt>
              </c:strCache>
            </c:strRef>
          </c:tx>
          <c:spPr>
            <a:solidFill>
              <a:srgbClr val="993366"/>
            </a:solidFill>
            <a:ln w="12700">
              <a:solidFill>
                <a:srgbClr val="000000"/>
              </a:solidFill>
              <a:prstDash val="solid"/>
            </a:ln>
          </c:spPr>
          <c:invertIfNegative val="0"/>
          <c:dLbls>
            <c:dLbl>
              <c:idx val="0"/>
              <c:layout>
                <c:manualLayout>
                  <c:x val="5.9259259259259204E-3"/>
                  <c:y val="2.1786492374727298E-3"/>
                </c:manualLayout>
              </c:layout>
              <c:dLblPos val="outEnd"/>
              <c:showLegendKey val="0"/>
              <c:showVal val="1"/>
              <c:showCatName val="0"/>
              <c:showSerName val="0"/>
              <c:showPercent val="0"/>
              <c:showBubbleSize val="0"/>
            </c:dLbl>
            <c:dLbl>
              <c:idx val="1"/>
              <c:layout>
                <c:manualLayout>
                  <c:x val="7.4074074074074103E-3"/>
                  <c:y val="-3.9941441280062997E-17"/>
                </c:manualLayout>
              </c:layout>
              <c:dLblPos val="outEnd"/>
              <c:showLegendKey val="0"/>
              <c:showVal val="1"/>
              <c:showCatName val="0"/>
              <c:showSerName val="0"/>
              <c:showPercent val="0"/>
              <c:showBubbleSize val="0"/>
            </c:dLbl>
            <c:dLbl>
              <c:idx val="2"/>
              <c:layout>
                <c:manualLayout>
                  <c:x val="1.18518518518519E-2"/>
                  <c:y val="6.5359477124183798E-3"/>
                </c:manualLayout>
              </c:layout>
              <c:dLblPos val="outEnd"/>
              <c:showLegendKey val="0"/>
              <c:showVal val="1"/>
              <c:showCatName val="0"/>
              <c:showSerName val="0"/>
              <c:showPercent val="0"/>
              <c:showBubbleSize val="0"/>
            </c:dLbl>
            <c:dLbl>
              <c:idx val="4"/>
              <c:layout>
                <c:manualLayout>
                  <c:x val="8.8888888888888004E-3"/>
                  <c:y val="0"/>
                </c:manualLayout>
              </c:layout>
              <c:dLblPos val="outEnd"/>
              <c:showLegendKey val="0"/>
              <c:showVal val="1"/>
              <c:showCatName val="0"/>
              <c:showSerName val="0"/>
              <c:showPercent val="0"/>
              <c:showBubbleSize val="0"/>
            </c:dLbl>
            <c:dLbl>
              <c:idx val="5"/>
              <c:layout>
                <c:manualLayout>
                  <c:x val="1.3333333333333299E-2"/>
                  <c:y val="0"/>
                </c:manualLayout>
              </c:layout>
              <c:dLblPos val="outEnd"/>
              <c:showLegendKey val="0"/>
              <c:showVal val="1"/>
              <c:showCatName val="0"/>
              <c:showSerName val="0"/>
              <c:showPercent val="0"/>
              <c:showBubbleSize val="0"/>
            </c:dLbl>
            <c:dLbl>
              <c:idx val="6"/>
              <c:layout>
                <c:manualLayout>
                  <c:x val="7.4074074074073097E-3"/>
                  <c:y val="2.1786492374726899E-3"/>
                </c:manualLayout>
              </c:layout>
              <c:dLblPos val="outEnd"/>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Data!$A$169:$A$171</c:f>
              <c:strCache>
                <c:ptCount val="3"/>
                <c:pt idx="0">
                  <c:v>Security from crime
and violence</c:v>
                </c:pt>
                <c:pt idx="1">
                  <c:v>Availability of jobs / economic opportunities</c:v>
                </c:pt>
                <c:pt idx="2">
                  <c:v>Freedom of movement</c:v>
                </c:pt>
              </c:strCache>
            </c:strRef>
          </c:cat>
          <c:val>
            <c:numRef>
              <c:f>Data!$C$169:$C$171</c:f>
              <c:numCache>
                <c:formatCode>0%</c:formatCode>
                <c:ptCount val="3"/>
                <c:pt idx="0">
                  <c:v>0.4</c:v>
                </c:pt>
                <c:pt idx="1">
                  <c:v>0.4</c:v>
                </c:pt>
                <c:pt idx="2">
                  <c:v>0.39</c:v>
                </c:pt>
              </c:numCache>
            </c:numRef>
          </c:val>
        </c:ser>
        <c:dLbls>
          <c:showLegendKey val="0"/>
          <c:showVal val="1"/>
          <c:showCatName val="0"/>
          <c:showSerName val="0"/>
          <c:showPercent val="0"/>
          <c:showBubbleSize val="0"/>
        </c:dLbls>
        <c:gapWidth val="150"/>
        <c:axId val="98137984"/>
        <c:axId val="98139520"/>
      </c:barChart>
      <c:catAx>
        <c:axId val="98137984"/>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139520"/>
        <c:crossesAt val="0"/>
        <c:auto val="1"/>
        <c:lblAlgn val="ctr"/>
        <c:lblOffset val="100"/>
        <c:tickLblSkip val="1"/>
        <c:tickMarkSkip val="1"/>
        <c:noMultiLvlLbl val="0"/>
      </c:catAx>
      <c:valAx>
        <c:axId val="98139520"/>
        <c:scaling>
          <c:orientation val="minMax"/>
          <c:max val="0.7"/>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8137984"/>
        <c:crosses val="autoZero"/>
        <c:crossBetween val="between"/>
        <c:majorUnit val="0.1"/>
        <c:minorUnit val="0.04"/>
      </c:valAx>
      <c:spPr>
        <a:noFill/>
        <a:ln w="12700">
          <a:solidFill>
            <a:srgbClr val="808080"/>
          </a:solidFill>
          <a:prstDash val="solid"/>
        </a:ln>
      </c:spPr>
    </c:plotArea>
    <c:legend>
      <c:legendPos val="r"/>
      <c:layout>
        <c:manualLayout>
          <c:xMode val="edge"/>
          <c:yMode val="edge"/>
          <c:x val="0.39067702552719202"/>
          <c:y val="0.17618270799347499"/>
          <c:w val="0.217536071032187"/>
          <c:h val="9.9510603588907107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584412117976801E-2"/>
          <c:y val="4.7459137701245303E-2"/>
          <c:w val="0.90901897326393499"/>
          <c:h val="0.83013499480789199"/>
        </c:manualLayout>
      </c:layout>
      <c:barChart>
        <c:barDir val="col"/>
        <c:grouping val="clustered"/>
        <c:varyColors val="0"/>
        <c:ser>
          <c:idx val="1"/>
          <c:order val="0"/>
          <c:tx>
            <c:strRef>
              <c:f>Data!$B$286</c:f>
              <c:strCache>
                <c:ptCount val="1"/>
                <c:pt idx="0">
                  <c:v>Good</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Data!$A$287:$A$289</c:f>
              <c:strCache>
                <c:ptCount val="3"/>
                <c:pt idx="0">
                  <c:v>No Taliban activities_x000d_in area</c:v>
                </c:pt>
                <c:pt idx="1">
                  <c:v>1-4 Taliban activities_x000d_in area</c:v>
                </c:pt>
                <c:pt idx="2">
                  <c:v>5-6 Taliban activities_x000d_in area</c:v>
                </c:pt>
              </c:strCache>
            </c:strRef>
          </c:cat>
          <c:val>
            <c:numRef>
              <c:f>Data!$B$287:$B$289</c:f>
              <c:numCache>
                <c:formatCode>0%</c:formatCode>
                <c:ptCount val="3"/>
                <c:pt idx="0">
                  <c:v>0.61</c:v>
                </c:pt>
                <c:pt idx="1">
                  <c:v>0.49</c:v>
                </c:pt>
                <c:pt idx="2">
                  <c:v>0.28000000000000003</c:v>
                </c:pt>
              </c:numCache>
            </c:numRef>
          </c:val>
        </c:ser>
        <c:ser>
          <c:idx val="0"/>
          <c:order val="1"/>
          <c:tx>
            <c:strRef>
              <c:f>Data!$C$286</c:f>
              <c:strCache>
                <c:ptCount val="1"/>
                <c:pt idx="0">
                  <c:v>Bad</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Data!$A$287:$A$289</c:f>
              <c:strCache>
                <c:ptCount val="3"/>
                <c:pt idx="0">
                  <c:v>No Taliban activities_x000d_in area</c:v>
                </c:pt>
                <c:pt idx="1">
                  <c:v>1-4 Taliban activities_x000d_in area</c:v>
                </c:pt>
                <c:pt idx="2">
                  <c:v>5-6 Taliban activities_x000d_in area</c:v>
                </c:pt>
              </c:strCache>
            </c:strRef>
          </c:cat>
          <c:val>
            <c:numRef>
              <c:f>Data!$C$287:$C$289</c:f>
              <c:numCache>
                <c:formatCode>0%</c:formatCode>
                <c:ptCount val="3"/>
                <c:pt idx="0">
                  <c:v>0.37</c:v>
                </c:pt>
                <c:pt idx="1">
                  <c:v>0.49</c:v>
                </c:pt>
                <c:pt idx="2">
                  <c:v>0.69</c:v>
                </c:pt>
              </c:numCache>
            </c:numRef>
          </c:val>
        </c:ser>
        <c:dLbls>
          <c:showLegendKey val="0"/>
          <c:showVal val="1"/>
          <c:showCatName val="0"/>
          <c:showSerName val="0"/>
          <c:showPercent val="0"/>
          <c:showBubbleSize val="0"/>
        </c:dLbls>
        <c:gapWidth val="150"/>
        <c:axId val="98182656"/>
        <c:axId val="98184192"/>
      </c:barChart>
      <c:catAx>
        <c:axId val="98182656"/>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184192"/>
        <c:crossesAt val="0"/>
        <c:auto val="1"/>
        <c:lblAlgn val="ctr"/>
        <c:lblOffset val="100"/>
        <c:tickLblSkip val="1"/>
        <c:tickMarkSkip val="1"/>
        <c:noMultiLvlLbl val="0"/>
      </c:catAx>
      <c:valAx>
        <c:axId val="98184192"/>
        <c:scaling>
          <c:orientation val="minMax"/>
          <c:max val="1"/>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8182656"/>
        <c:crosses val="autoZero"/>
        <c:crossBetween val="between"/>
        <c:majorUnit val="0.1"/>
        <c:minorUnit val="0.04"/>
      </c:valAx>
      <c:spPr>
        <a:noFill/>
        <a:ln w="12700">
          <a:solidFill>
            <a:srgbClr val="808080"/>
          </a:solidFill>
          <a:prstDash val="solid"/>
        </a:ln>
      </c:spPr>
    </c:plotArea>
    <c:legend>
      <c:legendPos val="r"/>
      <c:layout>
        <c:manualLayout>
          <c:xMode val="edge"/>
          <c:yMode val="edge"/>
          <c:x val="0.38370370370370399"/>
          <c:y val="0.18300653594771199"/>
          <c:w val="0.20592592592592601"/>
          <c:h val="6.7538126361655806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8248760571595197"/>
          <c:y val="0.115069318258295"/>
          <c:w val="0.58195683872849202"/>
          <c:h val="0.78146224510397699"/>
        </c:manualLayout>
      </c:layout>
      <c:barChart>
        <c:barDir val="bar"/>
        <c:grouping val="clustered"/>
        <c:varyColors val="0"/>
        <c:ser>
          <c:idx val="1"/>
          <c:order val="0"/>
          <c:tx>
            <c:strRef>
              <c:f>Data!$B$321</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Data!$A$322:$A$326</c:f>
              <c:strCache>
                <c:ptCount val="5"/>
                <c:pt idx="0">
                  <c:v>Positive ratings of U.S. work</c:v>
                </c:pt>
                <c:pt idx="1">
                  <c:v>Support for U.S. in area</c:v>
                </c:pt>
                <c:pt idx="2">
                  <c:v>Support U.S. presence</c:v>
                </c:pt>
                <c:pt idx="3">
                  <c:v>Confident U.S. can provide security</c:v>
                </c:pt>
                <c:pt idx="4">
                  <c:v>Favorable view of U.S.</c:v>
                </c:pt>
              </c:strCache>
            </c:strRef>
          </c:cat>
          <c:val>
            <c:numRef>
              <c:f>Data!$B$322:$B$326</c:f>
              <c:numCache>
                <c:formatCode>0%</c:formatCode>
                <c:ptCount val="5"/>
                <c:pt idx="0">
                  <c:v>0.43</c:v>
                </c:pt>
                <c:pt idx="1">
                  <c:v>0.42</c:v>
                </c:pt>
                <c:pt idx="2">
                  <c:v>0.54</c:v>
                </c:pt>
                <c:pt idx="3">
                  <c:v>0.42</c:v>
                </c:pt>
                <c:pt idx="4">
                  <c:v>0.59</c:v>
                </c:pt>
              </c:numCache>
            </c:numRef>
          </c:val>
        </c:ser>
        <c:ser>
          <c:idx val="0"/>
          <c:order val="1"/>
          <c:tx>
            <c:strRef>
              <c:f>Data!$C$321</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Data!$A$322:$A$326</c:f>
              <c:strCache>
                <c:ptCount val="5"/>
                <c:pt idx="0">
                  <c:v>Positive ratings of U.S. work</c:v>
                </c:pt>
                <c:pt idx="1">
                  <c:v>Support for U.S. in area</c:v>
                </c:pt>
                <c:pt idx="2">
                  <c:v>Support U.S. presence</c:v>
                </c:pt>
                <c:pt idx="3">
                  <c:v>Confident U.S. can provide security</c:v>
                </c:pt>
                <c:pt idx="4">
                  <c:v>Favorable view of U.S.</c:v>
                </c:pt>
              </c:strCache>
            </c:strRef>
          </c:cat>
          <c:val>
            <c:numRef>
              <c:f>Data!$C$322:$C$326</c:f>
              <c:numCache>
                <c:formatCode>0%</c:formatCode>
                <c:ptCount val="5"/>
                <c:pt idx="0">
                  <c:v>0.19</c:v>
                </c:pt>
                <c:pt idx="1">
                  <c:v>0.18</c:v>
                </c:pt>
                <c:pt idx="2">
                  <c:v>0.36</c:v>
                </c:pt>
                <c:pt idx="3">
                  <c:v>0.27</c:v>
                </c:pt>
                <c:pt idx="4">
                  <c:v>0.47</c:v>
                </c:pt>
              </c:numCache>
            </c:numRef>
          </c:val>
        </c:ser>
        <c:dLbls>
          <c:showLegendKey val="0"/>
          <c:showVal val="1"/>
          <c:showCatName val="0"/>
          <c:showSerName val="0"/>
          <c:showPercent val="0"/>
          <c:showBubbleSize val="0"/>
        </c:dLbls>
        <c:gapWidth val="150"/>
        <c:axId val="99005568"/>
        <c:axId val="99007104"/>
      </c:barChart>
      <c:catAx>
        <c:axId val="99005568"/>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9007104"/>
        <c:crossesAt val="0"/>
        <c:auto val="1"/>
        <c:lblAlgn val="ctr"/>
        <c:lblOffset val="100"/>
        <c:tickLblSkip val="1"/>
        <c:tickMarkSkip val="1"/>
        <c:noMultiLvlLbl val="0"/>
      </c:catAx>
      <c:valAx>
        <c:axId val="99007104"/>
        <c:scaling>
          <c:orientation val="minMax"/>
          <c:max val="1.1000000000000001"/>
          <c:min val="0"/>
        </c:scaling>
        <c:delete val="1"/>
        <c:axPos val="t"/>
        <c:numFmt formatCode="0%" sourceLinked="1"/>
        <c:majorTickMark val="out"/>
        <c:minorTickMark val="none"/>
        <c:tickLblPos val="nextTo"/>
        <c:crossAx val="99005568"/>
        <c:crosses val="autoZero"/>
        <c:crossBetween val="between"/>
        <c:majorUnit val="0.1"/>
        <c:minorUnit val="0.04"/>
      </c:valAx>
      <c:spPr>
        <a:noFill/>
        <a:ln w="12700">
          <a:noFill/>
          <a:prstDash val="solid"/>
        </a:ln>
      </c:spPr>
    </c:plotArea>
    <c:legend>
      <c:legendPos val="r"/>
      <c:layout>
        <c:manualLayout>
          <c:xMode val="edge"/>
          <c:yMode val="edge"/>
          <c:x val="0.573888888888889"/>
          <c:y val="2.3839423918164099E-2"/>
          <c:w val="0.29711682706328402"/>
          <c:h val="6.9623453931003706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545056867891501"/>
          <c:y val="9.7975228586622706E-2"/>
          <c:w val="0.65899387576552904"/>
          <c:h val="0.79051206834439802"/>
        </c:manualLayout>
      </c:layout>
      <c:barChart>
        <c:barDir val="bar"/>
        <c:grouping val="clustered"/>
        <c:varyColors val="0"/>
        <c:ser>
          <c:idx val="1"/>
          <c:order val="0"/>
          <c:tx>
            <c:strRef>
              <c:f>Data!$B$329</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Data!$A$330:$A$334</c:f>
              <c:strCache>
                <c:ptCount val="5"/>
                <c:pt idx="0">
                  <c:v>Taliban fighting in area</c:v>
                </c:pt>
                <c:pt idx="1">
                  <c:v>Support for Taliban in area</c:v>
                </c:pt>
                <c:pt idx="2">
                  <c:v>Taliban stronger</c:v>
                </c:pt>
                <c:pt idx="3">
                  <c:v>Favorable view of Taliban</c:v>
                </c:pt>
                <c:pt idx="4">
                  <c:v>Support Taliban presence</c:v>
                </c:pt>
              </c:strCache>
            </c:strRef>
          </c:cat>
          <c:val>
            <c:numRef>
              <c:f>Data!$B$330:$B$334</c:f>
              <c:numCache>
                <c:formatCode>0%</c:formatCode>
                <c:ptCount val="5"/>
                <c:pt idx="0">
                  <c:v>0.44</c:v>
                </c:pt>
                <c:pt idx="1">
                  <c:v>0.09</c:v>
                </c:pt>
                <c:pt idx="2">
                  <c:v>0.08</c:v>
                </c:pt>
                <c:pt idx="3">
                  <c:v>0.04</c:v>
                </c:pt>
                <c:pt idx="4">
                  <c:v>0.08</c:v>
                </c:pt>
              </c:numCache>
            </c:numRef>
          </c:val>
        </c:ser>
        <c:ser>
          <c:idx val="0"/>
          <c:order val="1"/>
          <c:tx>
            <c:strRef>
              <c:f>Data!$C$329</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Data!$A$330:$A$334</c:f>
              <c:strCache>
                <c:ptCount val="5"/>
                <c:pt idx="0">
                  <c:v>Taliban fighting in area</c:v>
                </c:pt>
                <c:pt idx="1">
                  <c:v>Support for Taliban in area</c:v>
                </c:pt>
                <c:pt idx="2">
                  <c:v>Taliban stronger</c:v>
                </c:pt>
                <c:pt idx="3">
                  <c:v>Favorable view of Taliban</c:v>
                </c:pt>
                <c:pt idx="4">
                  <c:v>Support Taliban presence</c:v>
                </c:pt>
              </c:strCache>
            </c:strRef>
          </c:cat>
          <c:val>
            <c:numRef>
              <c:f>Data!$C$330:$C$334</c:f>
              <c:numCache>
                <c:formatCode>0%</c:formatCode>
                <c:ptCount val="5"/>
                <c:pt idx="0">
                  <c:v>0.9</c:v>
                </c:pt>
                <c:pt idx="1">
                  <c:v>0.25</c:v>
                </c:pt>
                <c:pt idx="2">
                  <c:v>0.23</c:v>
                </c:pt>
                <c:pt idx="3">
                  <c:v>0.17</c:v>
                </c:pt>
                <c:pt idx="4">
                  <c:v>0.19</c:v>
                </c:pt>
              </c:numCache>
            </c:numRef>
          </c:val>
        </c:ser>
        <c:dLbls>
          <c:showLegendKey val="0"/>
          <c:showVal val="1"/>
          <c:showCatName val="0"/>
          <c:showSerName val="0"/>
          <c:showPercent val="0"/>
          <c:showBubbleSize val="0"/>
        </c:dLbls>
        <c:gapWidth val="150"/>
        <c:axId val="76260480"/>
        <c:axId val="76262016"/>
      </c:barChart>
      <c:catAx>
        <c:axId val="76260480"/>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76262016"/>
        <c:crossesAt val="0"/>
        <c:auto val="1"/>
        <c:lblAlgn val="ctr"/>
        <c:lblOffset val="100"/>
        <c:tickLblSkip val="1"/>
        <c:tickMarkSkip val="1"/>
        <c:noMultiLvlLbl val="0"/>
      </c:catAx>
      <c:valAx>
        <c:axId val="76262016"/>
        <c:scaling>
          <c:orientation val="minMax"/>
          <c:max val="1.1000000000000001"/>
          <c:min val="0"/>
        </c:scaling>
        <c:delete val="1"/>
        <c:axPos val="t"/>
        <c:numFmt formatCode="0%" sourceLinked="1"/>
        <c:majorTickMark val="out"/>
        <c:minorTickMark val="none"/>
        <c:tickLblPos val="nextTo"/>
        <c:crossAx val="76260480"/>
        <c:crosses val="autoZero"/>
        <c:crossBetween val="between"/>
        <c:majorUnit val="0.1"/>
        <c:minorUnit val="0.04"/>
      </c:valAx>
      <c:spPr>
        <a:noFill/>
        <a:ln w="12700">
          <a:noFill/>
          <a:prstDash val="solid"/>
        </a:ln>
      </c:spPr>
    </c:plotArea>
    <c:legend>
      <c:legendPos val="r"/>
      <c:layout>
        <c:manualLayout>
          <c:xMode val="edge"/>
          <c:yMode val="edge"/>
          <c:x val="0.48888888888888898"/>
          <c:y val="3.9215686274509803E-2"/>
          <c:w val="0.29711682706328402"/>
          <c:h val="5.2194260031221601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55485564304462E-2"/>
          <c:y val="5.0020071020534199E-2"/>
          <c:w val="0.90526905803441204"/>
          <c:h val="0.87407424562125802"/>
        </c:manualLayout>
      </c:layout>
      <c:lineChart>
        <c:grouping val="standard"/>
        <c:varyColors val="0"/>
        <c:ser>
          <c:idx val="0"/>
          <c:order val="0"/>
          <c:tx>
            <c:strRef>
              <c:f>Data!$B$27</c:f>
              <c:strCache>
                <c:ptCount val="1"/>
                <c:pt idx="0">
                  <c:v>Taliban</c:v>
                </c:pt>
              </c:strCache>
            </c:strRef>
          </c:tx>
          <c:spPr>
            <a:ln w="38100">
              <a:solidFill>
                <a:srgbClr val="000080"/>
              </a:solidFill>
              <a:prstDash val="solid"/>
            </a:ln>
          </c:spPr>
          <c:marker>
            <c:symbol val="diamond"/>
            <c:size val="9"/>
            <c:spPr>
              <a:solidFill>
                <a:srgbClr val="FFFFFF"/>
              </a:solidFill>
              <a:ln>
                <a:solidFill>
                  <a:srgbClr val="000090"/>
                </a:solidFill>
                <a:prstDash val="solid"/>
              </a:ln>
            </c:spPr>
          </c:marker>
          <c:dLbls>
            <c:dLbl>
              <c:idx val="1"/>
              <c:delete val="1"/>
            </c:dLbl>
            <c:dLbl>
              <c:idx val="2"/>
              <c:delete val="1"/>
            </c:dLbl>
            <c:dLbl>
              <c:idx val="3"/>
              <c:layout>
                <c:manualLayout>
                  <c:x val="-6.8148148148148097E-2"/>
                  <c:y val="0"/>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Data!$A$28:$A$31</c:f>
              <c:numCache>
                <c:formatCode>m/d/yy</c:formatCode>
                <c:ptCount val="4"/>
                <c:pt idx="0">
                  <c:v>40495</c:v>
                </c:pt>
                <c:pt idx="1">
                  <c:v>40170</c:v>
                </c:pt>
                <c:pt idx="2">
                  <c:v>39825</c:v>
                </c:pt>
                <c:pt idx="3">
                  <c:v>39393</c:v>
                </c:pt>
              </c:numCache>
            </c:numRef>
          </c:cat>
          <c:val>
            <c:numRef>
              <c:f>Data!$B$28:$B$31</c:f>
              <c:numCache>
                <c:formatCode>0%</c:formatCode>
                <c:ptCount val="4"/>
                <c:pt idx="0">
                  <c:v>0.33</c:v>
                </c:pt>
                <c:pt idx="1">
                  <c:v>0.42</c:v>
                </c:pt>
                <c:pt idx="2">
                  <c:v>0.27</c:v>
                </c:pt>
                <c:pt idx="3">
                  <c:v>0.36</c:v>
                </c:pt>
              </c:numCache>
            </c:numRef>
          </c:val>
          <c:smooth val="0"/>
        </c:ser>
        <c:ser>
          <c:idx val="1"/>
          <c:order val="1"/>
          <c:tx>
            <c:strRef>
              <c:f>Data!$C$27</c:f>
              <c:strCache>
                <c:ptCount val="1"/>
                <c:pt idx="0">
                  <c:v>Al Qaeda / Foreign jihadis</c:v>
                </c:pt>
              </c:strCache>
            </c:strRef>
          </c:tx>
          <c:spPr>
            <a:ln w="38100">
              <a:solidFill>
                <a:srgbClr val="F20884"/>
              </a:solidFill>
              <a:prstDash val="sysDash"/>
            </a:ln>
          </c:spPr>
          <c:marker>
            <c:symbol val="square"/>
            <c:size val="9"/>
            <c:spPr>
              <a:solidFill>
                <a:schemeClr val="bg1"/>
              </a:solidFill>
              <a:ln>
                <a:solidFill>
                  <a:srgbClr val="F20884"/>
                </a:solidFill>
                <a:prstDash val="solid"/>
              </a:ln>
            </c:spPr>
          </c:marker>
          <c:dLbls>
            <c:dLbl>
              <c:idx val="1"/>
              <c:delete val="1"/>
            </c:dLbl>
            <c:dLbl>
              <c:idx val="2"/>
              <c:delete val="1"/>
            </c:dLbl>
            <c:dLbl>
              <c:idx val="3"/>
              <c:layout>
                <c:manualLayout>
                  <c:x val="-6.8148148148148097E-2"/>
                  <c:y val="-4.3572984749455299E-3"/>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Data!$A$28:$A$31</c:f>
              <c:numCache>
                <c:formatCode>m/d/yy</c:formatCode>
                <c:ptCount val="4"/>
                <c:pt idx="0">
                  <c:v>40495</c:v>
                </c:pt>
                <c:pt idx="1">
                  <c:v>40170</c:v>
                </c:pt>
                <c:pt idx="2">
                  <c:v>39825</c:v>
                </c:pt>
                <c:pt idx="3">
                  <c:v>39393</c:v>
                </c:pt>
              </c:numCache>
            </c:numRef>
          </c:cat>
          <c:val>
            <c:numRef>
              <c:f>Data!$C$28:$C$31</c:f>
              <c:numCache>
                <c:formatCode>0%</c:formatCode>
                <c:ptCount val="4"/>
                <c:pt idx="0">
                  <c:v>0.2</c:v>
                </c:pt>
                <c:pt idx="1">
                  <c:v>0.24</c:v>
                </c:pt>
                <c:pt idx="2">
                  <c:v>0.22</c:v>
                </c:pt>
                <c:pt idx="3">
                  <c:v>0.22</c:v>
                </c:pt>
              </c:numCache>
            </c:numRef>
          </c:val>
          <c:smooth val="0"/>
        </c:ser>
        <c:ser>
          <c:idx val="2"/>
          <c:order val="2"/>
          <c:tx>
            <c:strRef>
              <c:f>Data!$D$27</c:f>
              <c:strCache>
                <c:ptCount val="1"/>
                <c:pt idx="0">
                  <c:v>U.S. / NATO</c:v>
                </c:pt>
              </c:strCache>
            </c:strRef>
          </c:tx>
          <c:spPr>
            <a:ln w="38100">
              <a:solidFill>
                <a:schemeClr val="accent4"/>
              </a:solidFill>
              <a:prstDash val="solid"/>
            </a:ln>
          </c:spPr>
          <c:marker>
            <c:symbol val="triangle"/>
            <c:size val="9"/>
            <c:spPr>
              <a:solidFill>
                <a:srgbClr val="FFFFFF"/>
              </a:solidFill>
              <a:ln>
                <a:solidFill>
                  <a:schemeClr val="accent4"/>
                </a:solidFill>
                <a:prstDash val="solid"/>
              </a:ln>
            </c:spPr>
          </c:marker>
          <c:dLbls>
            <c:dLbl>
              <c:idx val="1"/>
              <c:delete val="1"/>
            </c:dLbl>
            <c:dLbl>
              <c:idx val="2"/>
              <c:delete val="1"/>
            </c:dLbl>
            <c:dLbl>
              <c:idx val="3"/>
              <c:layout>
                <c:manualLayout>
                  <c:x val="-6.5185185185185193E-2"/>
                  <c:y val="4.3572984749454501E-3"/>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Data!$A$28:$A$31</c:f>
              <c:numCache>
                <c:formatCode>m/d/yy</c:formatCode>
                <c:ptCount val="4"/>
                <c:pt idx="0">
                  <c:v>40495</c:v>
                </c:pt>
                <c:pt idx="1">
                  <c:v>40170</c:v>
                </c:pt>
                <c:pt idx="2">
                  <c:v>39825</c:v>
                </c:pt>
                <c:pt idx="3">
                  <c:v>39393</c:v>
                </c:pt>
              </c:numCache>
            </c:numRef>
          </c:cat>
          <c:val>
            <c:numRef>
              <c:f>Data!$D$28:$D$31</c:f>
              <c:numCache>
                <c:formatCode>0%</c:formatCode>
                <c:ptCount val="4"/>
                <c:pt idx="0">
                  <c:v>0.24</c:v>
                </c:pt>
                <c:pt idx="1">
                  <c:v>0.1</c:v>
                </c:pt>
                <c:pt idx="2">
                  <c:v>0.21</c:v>
                </c:pt>
                <c:pt idx="3">
                  <c:v>0.19</c:v>
                </c:pt>
              </c:numCache>
            </c:numRef>
          </c:val>
          <c:smooth val="0"/>
        </c:ser>
        <c:dLbls>
          <c:showLegendKey val="0"/>
          <c:showVal val="0"/>
          <c:showCatName val="0"/>
          <c:showSerName val="0"/>
          <c:showPercent val="0"/>
          <c:showBubbleSize val="0"/>
        </c:dLbls>
        <c:marker val="1"/>
        <c:smooth val="0"/>
        <c:axId val="90873856"/>
        <c:axId val="90875392"/>
      </c:lineChart>
      <c:catAx>
        <c:axId val="90873856"/>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0875392"/>
        <c:crossesAt val="0"/>
        <c:auto val="0"/>
        <c:lblAlgn val="ctr"/>
        <c:lblOffset val="100"/>
        <c:tickLblSkip val="1"/>
        <c:tickMarkSkip val="1"/>
        <c:noMultiLvlLbl val="0"/>
      </c:catAx>
      <c:valAx>
        <c:axId val="90875392"/>
        <c:scaling>
          <c:orientation val="minMax"/>
          <c:max val="0.6"/>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0873856"/>
        <c:crosses val="autoZero"/>
        <c:crossBetween val="between"/>
        <c:majorUnit val="0.1"/>
        <c:minorUnit val="0.02"/>
      </c:valAx>
      <c:spPr>
        <a:noFill/>
        <a:ln w="12700">
          <a:solidFill>
            <a:srgbClr val="808080"/>
          </a:solidFill>
          <a:prstDash val="solid"/>
        </a:ln>
      </c:spPr>
    </c:plotArea>
    <c:legend>
      <c:legendPos val="r"/>
      <c:layout>
        <c:manualLayout>
          <c:xMode val="edge"/>
          <c:yMode val="edge"/>
          <c:x val="4.4444444444444398E-2"/>
          <c:y val="0.174291938997821"/>
          <c:w val="0.32148148148148098"/>
          <c:h val="0.14596949891067501"/>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545056867891501"/>
          <c:y val="9.7975228586622706E-2"/>
          <c:w val="0.65899387576552904"/>
          <c:h val="0.87547938860583596"/>
        </c:manualLayout>
      </c:layout>
      <c:barChart>
        <c:barDir val="bar"/>
        <c:grouping val="clustered"/>
        <c:varyColors val="0"/>
        <c:ser>
          <c:idx val="1"/>
          <c:order val="0"/>
          <c:tx>
            <c:strRef>
              <c:f>Data!$B$337</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Data!$A$338:$A$343</c:f>
              <c:strCache>
                <c:ptCount val="6"/>
                <c:pt idx="0">
                  <c:v>Local security</c:v>
                </c:pt>
                <c:pt idx="1">
                  <c:v>Security from Taliban</c:v>
                </c:pt>
                <c:pt idx="2">
                  <c:v>Economic opportunity</c:v>
                </c:pt>
                <c:pt idx="3">
                  <c:v>Freedom of movement</c:v>
                </c:pt>
                <c:pt idx="4">
                  <c:v>Living conditions overall</c:v>
                </c:pt>
                <c:pt idx="5">
                  <c:v>Availability of food</c:v>
                </c:pt>
              </c:strCache>
            </c:strRef>
          </c:cat>
          <c:val>
            <c:numRef>
              <c:f>Data!$B$338:$B$343</c:f>
              <c:numCache>
                <c:formatCode>0%</c:formatCode>
                <c:ptCount val="6"/>
                <c:pt idx="0">
                  <c:v>0.67</c:v>
                </c:pt>
                <c:pt idx="1">
                  <c:v>0.57999999999999996</c:v>
                </c:pt>
                <c:pt idx="2">
                  <c:v>0.59</c:v>
                </c:pt>
                <c:pt idx="3">
                  <c:v>0.61</c:v>
                </c:pt>
                <c:pt idx="4">
                  <c:v>0.71</c:v>
                </c:pt>
                <c:pt idx="5">
                  <c:v>0.71</c:v>
                </c:pt>
              </c:numCache>
            </c:numRef>
          </c:val>
        </c:ser>
        <c:ser>
          <c:idx val="0"/>
          <c:order val="1"/>
          <c:tx>
            <c:strRef>
              <c:f>Data!$C$337</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Data!$A$338:$A$343</c:f>
              <c:strCache>
                <c:ptCount val="6"/>
                <c:pt idx="0">
                  <c:v>Local security</c:v>
                </c:pt>
                <c:pt idx="1">
                  <c:v>Security from Taliban</c:v>
                </c:pt>
                <c:pt idx="2">
                  <c:v>Economic opportunity</c:v>
                </c:pt>
                <c:pt idx="3">
                  <c:v>Freedom of movement</c:v>
                </c:pt>
                <c:pt idx="4">
                  <c:v>Living conditions overall</c:v>
                </c:pt>
                <c:pt idx="5">
                  <c:v>Availability of food</c:v>
                </c:pt>
              </c:strCache>
            </c:strRef>
          </c:cat>
          <c:val>
            <c:numRef>
              <c:f>Data!$C$338:$C$343</c:f>
              <c:numCache>
                <c:formatCode>0%</c:formatCode>
                <c:ptCount val="6"/>
                <c:pt idx="0">
                  <c:v>0.14000000000000001</c:v>
                </c:pt>
                <c:pt idx="1">
                  <c:v>0.13</c:v>
                </c:pt>
                <c:pt idx="2">
                  <c:v>0.14000000000000001</c:v>
                </c:pt>
                <c:pt idx="3">
                  <c:v>0.26</c:v>
                </c:pt>
                <c:pt idx="4">
                  <c:v>0.44</c:v>
                </c:pt>
                <c:pt idx="5">
                  <c:v>0.47</c:v>
                </c:pt>
              </c:numCache>
            </c:numRef>
          </c:val>
        </c:ser>
        <c:dLbls>
          <c:showLegendKey val="0"/>
          <c:showVal val="1"/>
          <c:showCatName val="0"/>
          <c:showSerName val="0"/>
          <c:showPercent val="0"/>
          <c:showBubbleSize val="0"/>
        </c:dLbls>
        <c:gapWidth val="150"/>
        <c:axId val="99042432"/>
        <c:axId val="99043968"/>
      </c:barChart>
      <c:catAx>
        <c:axId val="99042432"/>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9043968"/>
        <c:crossesAt val="0"/>
        <c:auto val="1"/>
        <c:lblAlgn val="ctr"/>
        <c:lblOffset val="100"/>
        <c:tickLblSkip val="1"/>
        <c:tickMarkSkip val="1"/>
        <c:noMultiLvlLbl val="0"/>
      </c:catAx>
      <c:valAx>
        <c:axId val="99043968"/>
        <c:scaling>
          <c:orientation val="minMax"/>
          <c:max val="1.1000000000000001"/>
          <c:min val="0"/>
        </c:scaling>
        <c:delete val="1"/>
        <c:axPos val="t"/>
        <c:numFmt formatCode="0%" sourceLinked="1"/>
        <c:majorTickMark val="out"/>
        <c:minorTickMark val="none"/>
        <c:tickLblPos val="nextTo"/>
        <c:crossAx val="99042432"/>
        <c:crosses val="autoZero"/>
        <c:crossBetween val="between"/>
        <c:majorUnit val="0.1"/>
        <c:minorUnit val="0.04"/>
      </c:valAx>
      <c:spPr>
        <a:noFill/>
        <a:ln w="12700">
          <a:noFill/>
          <a:prstDash val="solid"/>
        </a:ln>
      </c:spPr>
    </c:plotArea>
    <c:legend>
      <c:legendPos val="r"/>
      <c:layout>
        <c:manualLayout>
          <c:xMode val="edge"/>
          <c:yMode val="edge"/>
          <c:x val="0.51407407407407402"/>
          <c:y val="3.9215686274509803E-2"/>
          <c:w val="0.29711682706328402"/>
          <c:h val="4.7836961556276002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8545056867891497"/>
          <c:y val="9.7975228586622706E-2"/>
          <c:w val="0.57899387576552896"/>
          <c:h val="0.87547938860583596"/>
        </c:manualLayout>
      </c:layout>
      <c:barChart>
        <c:barDir val="bar"/>
        <c:grouping val="clustered"/>
        <c:varyColors val="0"/>
        <c:ser>
          <c:idx val="1"/>
          <c:order val="0"/>
          <c:tx>
            <c:strRef>
              <c:f>Data!$B$346</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Data!$A$347:$A$351</c:f>
              <c:strCache>
                <c:ptCount val="5"/>
                <c:pt idx="0">
                  <c:v>Positive ratings of U.S. work</c:v>
                </c:pt>
                <c:pt idx="1">
                  <c:v>Support for U.S. in area</c:v>
                </c:pt>
                <c:pt idx="2">
                  <c:v>Support U.S. presence</c:v>
                </c:pt>
                <c:pt idx="3">
                  <c:v>Confident U.S. can provide security</c:v>
                </c:pt>
                <c:pt idx="4">
                  <c:v>Favorable view of U.S.</c:v>
                </c:pt>
              </c:strCache>
            </c:strRef>
          </c:cat>
          <c:val>
            <c:numRef>
              <c:f>Data!$B$347:$B$351</c:f>
              <c:numCache>
                <c:formatCode>0%</c:formatCode>
                <c:ptCount val="5"/>
                <c:pt idx="0">
                  <c:v>0.31</c:v>
                </c:pt>
                <c:pt idx="1">
                  <c:v>0.39</c:v>
                </c:pt>
                <c:pt idx="2">
                  <c:v>0.57999999999999996</c:v>
                </c:pt>
                <c:pt idx="3">
                  <c:v>0.36</c:v>
                </c:pt>
                <c:pt idx="4">
                  <c:v>0.31</c:v>
                </c:pt>
              </c:numCache>
            </c:numRef>
          </c:val>
        </c:ser>
        <c:ser>
          <c:idx val="0"/>
          <c:order val="1"/>
          <c:tx>
            <c:strRef>
              <c:f>Data!$C$346</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Data!$A$347:$A$351</c:f>
              <c:strCache>
                <c:ptCount val="5"/>
                <c:pt idx="0">
                  <c:v>Positive ratings of U.S. work</c:v>
                </c:pt>
                <c:pt idx="1">
                  <c:v>Support for U.S. in area</c:v>
                </c:pt>
                <c:pt idx="2">
                  <c:v>Support U.S. presence</c:v>
                </c:pt>
                <c:pt idx="3">
                  <c:v>Confident U.S. can provide security</c:v>
                </c:pt>
                <c:pt idx="4">
                  <c:v>Favorable view of U.S.</c:v>
                </c:pt>
              </c:strCache>
            </c:strRef>
          </c:cat>
          <c:val>
            <c:numRef>
              <c:f>Data!$C$347:$C$351</c:f>
              <c:numCache>
                <c:formatCode>0%</c:formatCode>
                <c:ptCount val="5"/>
                <c:pt idx="0">
                  <c:v>7.0000000000000007E-2</c:v>
                </c:pt>
                <c:pt idx="1">
                  <c:v>0.17</c:v>
                </c:pt>
                <c:pt idx="2">
                  <c:v>0.31</c:v>
                </c:pt>
                <c:pt idx="3">
                  <c:v>0.19</c:v>
                </c:pt>
                <c:pt idx="4">
                  <c:v>0.11</c:v>
                </c:pt>
              </c:numCache>
            </c:numRef>
          </c:val>
        </c:ser>
        <c:dLbls>
          <c:showLegendKey val="0"/>
          <c:showVal val="1"/>
          <c:showCatName val="0"/>
          <c:showSerName val="0"/>
          <c:showPercent val="0"/>
          <c:showBubbleSize val="0"/>
        </c:dLbls>
        <c:gapWidth val="150"/>
        <c:axId val="98240000"/>
        <c:axId val="98241152"/>
      </c:barChart>
      <c:catAx>
        <c:axId val="98240000"/>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241152"/>
        <c:crossesAt val="0"/>
        <c:auto val="1"/>
        <c:lblAlgn val="ctr"/>
        <c:lblOffset val="100"/>
        <c:tickLblSkip val="1"/>
        <c:tickMarkSkip val="1"/>
        <c:noMultiLvlLbl val="0"/>
      </c:catAx>
      <c:valAx>
        <c:axId val="98241152"/>
        <c:scaling>
          <c:orientation val="minMax"/>
          <c:max val="1.1000000000000001"/>
          <c:min val="0"/>
        </c:scaling>
        <c:delete val="1"/>
        <c:axPos val="t"/>
        <c:numFmt formatCode="0%" sourceLinked="1"/>
        <c:majorTickMark val="out"/>
        <c:minorTickMark val="none"/>
        <c:tickLblPos val="nextTo"/>
        <c:crossAx val="98240000"/>
        <c:crosses val="autoZero"/>
        <c:crossBetween val="between"/>
        <c:majorUnit val="0.1"/>
        <c:minorUnit val="0.04"/>
      </c:valAx>
      <c:spPr>
        <a:noFill/>
        <a:ln w="12700">
          <a:noFill/>
          <a:prstDash val="solid"/>
        </a:ln>
      </c:spPr>
    </c:plotArea>
    <c:legend>
      <c:legendPos val="r"/>
      <c:layout>
        <c:manualLayout>
          <c:xMode val="edge"/>
          <c:yMode val="edge"/>
          <c:x val="0.53333333333333299"/>
          <c:y val="3.9215686274509803E-2"/>
          <c:w val="0.29711682706328402"/>
          <c:h val="5.2194260031221601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211723534558198"/>
          <c:y val="9.7975228586622706E-2"/>
          <c:w val="0.67232720909886201"/>
          <c:h val="0.87547938860583596"/>
        </c:manualLayout>
      </c:layout>
      <c:barChart>
        <c:barDir val="bar"/>
        <c:grouping val="clustered"/>
        <c:varyColors val="0"/>
        <c:ser>
          <c:idx val="1"/>
          <c:order val="0"/>
          <c:tx>
            <c:strRef>
              <c:f>Data!$B$354</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Data!$A$355:$A$359</c:f>
              <c:strCache>
                <c:ptCount val="5"/>
                <c:pt idx="0">
                  <c:v>Taliban fighting in area</c:v>
                </c:pt>
                <c:pt idx="1">
                  <c:v>Support for Taliban in area</c:v>
                </c:pt>
                <c:pt idx="2">
                  <c:v>Support Taliban presence</c:v>
                </c:pt>
                <c:pt idx="3">
                  <c:v>Taliban stronger</c:v>
                </c:pt>
                <c:pt idx="4">
                  <c:v>Favorble view of Taliban</c:v>
                </c:pt>
              </c:strCache>
            </c:strRef>
          </c:cat>
          <c:val>
            <c:numRef>
              <c:f>Data!$B$355:$B$359</c:f>
              <c:numCache>
                <c:formatCode>0%</c:formatCode>
                <c:ptCount val="5"/>
                <c:pt idx="0">
                  <c:v>0.54</c:v>
                </c:pt>
                <c:pt idx="1">
                  <c:v>0.37</c:v>
                </c:pt>
                <c:pt idx="2">
                  <c:v>0.4</c:v>
                </c:pt>
                <c:pt idx="3">
                  <c:v>0.26</c:v>
                </c:pt>
                <c:pt idx="4">
                  <c:v>0.45</c:v>
                </c:pt>
              </c:numCache>
            </c:numRef>
          </c:val>
        </c:ser>
        <c:ser>
          <c:idx val="0"/>
          <c:order val="1"/>
          <c:tx>
            <c:strRef>
              <c:f>Data!$C$354</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Data!$A$355:$A$359</c:f>
              <c:strCache>
                <c:ptCount val="5"/>
                <c:pt idx="0">
                  <c:v>Taliban fighting in area</c:v>
                </c:pt>
                <c:pt idx="1">
                  <c:v>Support for Taliban in area</c:v>
                </c:pt>
                <c:pt idx="2">
                  <c:v>Support Taliban presence</c:v>
                </c:pt>
                <c:pt idx="3">
                  <c:v>Taliban stronger</c:v>
                </c:pt>
                <c:pt idx="4">
                  <c:v>Favorble view of Taliban</c:v>
                </c:pt>
              </c:strCache>
            </c:strRef>
          </c:cat>
          <c:val>
            <c:numRef>
              <c:f>Data!$C$355:$C$359</c:f>
              <c:numCache>
                <c:formatCode>0%</c:formatCode>
                <c:ptCount val="5"/>
                <c:pt idx="0">
                  <c:v>0.71</c:v>
                </c:pt>
                <c:pt idx="1">
                  <c:v>0.28000000000000003</c:v>
                </c:pt>
                <c:pt idx="2">
                  <c:v>0.24</c:v>
                </c:pt>
                <c:pt idx="3">
                  <c:v>0.09</c:v>
                </c:pt>
                <c:pt idx="4">
                  <c:v>0.25</c:v>
                </c:pt>
              </c:numCache>
            </c:numRef>
          </c:val>
        </c:ser>
        <c:dLbls>
          <c:showLegendKey val="0"/>
          <c:showVal val="1"/>
          <c:showCatName val="0"/>
          <c:showSerName val="0"/>
          <c:showPercent val="0"/>
          <c:showBubbleSize val="0"/>
        </c:dLbls>
        <c:gapWidth val="150"/>
        <c:axId val="99501184"/>
        <c:axId val="99502720"/>
      </c:barChart>
      <c:catAx>
        <c:axId val="99501184"/>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9502720"/>
        <c:crossesAt val="0"/>
        <c:auto val="1"/>
        <c:lblAlgn val="ctr"/>
        <c:lblOffset val="100"/>
        <c:tickLblSkip val="1"/>
        <c:tickMarkSkip val="1"/>
        <c:noMultiLvlLbl val="0"/>
      </c:catAx>
      <c:valAx>
        <c:axId val="99502720"/>
        <c:scaling>
          <c:orientation val="minMax"/>
          <c:max val="1.1000000000000001"/>
          <c:min val="0"/>
        </c:scaling>
        <c:delete val="1"/>
        <c:axPos val="t"/>
        <c:numFmt formatCode="0%" sourceLinked="1"/>
        <c:majorTickMark val="out"/>
        <c:minorTickMark val="none"/>
        <c:tickLblPos val="nextTo"/>
        <c:crossAx val="99501184"/>
        <c:crosses val="autoZero"/>
        <c:crossBetween val="between"/>
        <c:majorUnit val="0.1"/>
        <c:minorUnit val="0.04"/>
      </c:valAx>
      <c:spPr>
        <a:noFill/>
        <a:ln w="12700">
          <a:noFill/>
          <a:prstDash val="solid"/>
        </a:ln>
      </c:spPr>
    </c:plotArea>
    <c:legend>
      <c:legendPos val="r"/>
      <c:layout>
        <c:manualLayout>
          <c:xMode val="edge"/>
          <c:yMode val="edge"/>
          <c:x val="0.44830022075055198"/>
          <c:y val="4.1496536759619798E-2"/>
          <c:w val="0.29711682706328402"/>
          <c:h val="5.51831111363787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175386410032102E-2"/>
          <c:y val="3.9151712887438801E-2"/>
          <c:w val="0.92898594342373897"/>
          <c:h val="0.87112561174551395"/>
        </c:manualLayout>
      </c:layout>
      <c:barChart>
        <c:barDir val="col"/>
        <c:grouping val="clustered"/>
        <c:varyColors val="0"/>
        <c:ser>
          <c:idx val="1"/>
          <c:order val="0"/>
          <c:tx>
            <c:strRef>
              <c:f>Data!$B$236</c:f>
              <c:strCache>
                <c:ptCount val="1"/>
                <c:pt idx="0">
                  <c:v>Jan 2009</c:v>
                </c:pt>
              </c:strCache>
            </c:strRef>
          </c:tx>
          <c:spPr>
            <a:solidFill>
              <a:srgbClr val="9999FF"/>
            </a:solidFill>
            <a:ln w="12700">
              <a:solidFill>
                <a:srgbClr val="000000"/>
              </a:solidFill>
              <a:prstDash val="solid"/>
            </a:ln>
          </c:spPr>
          <c:invertIfNegative val="0"/>
          <c:dLbls>
            <c:numFmt formatCode="0.0" sourceLinked="0"/>
            <c:txPr>
              <a:bodyPr/>
              <a:lstStyle/>
              <a:p>
                <a:pPr>
                  <a:defRPr sz="1400" b="1"/>
                </a:pPr>
                <a:endParaRPr lang="en-US"/>
              </a:p>
            </c:txPr>
            <c:showLegendKey val="0"/>
            <c:showVal val="1"/>
            <c:showCatName val="0"/>
            <c:showSerName val="0"/>
            <c:showPercent val="0"/>
            <c:showBubbleSize val="0"/>
            <c:showLeaderLines val="0"/>
          </c:dLbls>
          <c:cat>
            <c:strRef>
              <c:f>Data!$A$237:$A$244</c:f>
              <c:strCache>
                <c:ptCount val="8"/>
                <c:pt idx="0">
                  <c:v>Northeast</c:v>
                </c:pt>
                <c:pt idx="1">
                  <c:v>East</c:v>
                </c:pt>
                <c:pt idx="2">
                  <c:v>Central</c:v>
                </c:pt>
                <c:pt idx="3">
                  <c:v>Central east</c:v>
                </c:pt>
                <c:pt idx="4">
                  <c:v>North</c:v>
                </c:pt>
                <c:pt idx="5">
                  <c:v>Southeast</c:v>
                </c:pt>
                <c:pt idx="6">
                  <c:v>Northwest</c:v>
                </c:pt>
                <c:pt idx="7">
                  <c:v>Southwest</c:v>
                </c:pt>
              </c:strCache>
            </c:strRef>
          </c:cat>
          <c:val>
            <c:numRef>
              <c:f>Data!$B$237:$B$244</c:f>
              <c:numCache>
                <c:formatCode>0.00</c:formatCode>
                <c:ptCount val="8"/>
                <c:pt idx="0">
                  <c:v>0.89</c:v>
                </c:pt>
                <c:pt idx="1">
                  <c:v>1.8</c:v>
                </c:pt>
                <c:pt idx="2">
                  <c:v>2.04</c:v>
                </c:pt>
                <c:pt idx="3">
                  <c:v>0.39</c:v>
                </c:pt>
                <c:pt idx="4">
                  <c:v>0.66</c:v>
                </c:pt>
                <c:pt idx="5">
                  <c:v>2.42</c:v>
                </c:pt>
                <c:pt idx="6">
                  <c:v>2.0299999999999998</c:v>
                </c:pt>
                <c:pt idx="7">
                  <c:v>3.73</c:v>
                </c:pt>
              </c:numCache>
            </c:numRef>
          </c:val>
        </c:ser>
        <c:ser>
          <c:idx val="0"/>
          <c:order val="1"/>
          <c:tx>
            <c:strRef>
              <c:f>Data!$C$236</c:f>
              <c:strCache>
                <c:ptCount val="1"/>
                <c:pt idx="0">
                  <c:v>Nov 2010</c:v>
                </c:pt>
              </c:strCache>
            </c:strRef>
          </c:tx>
          <c:spPr>
            <a:solidFill>
              <a:srgbClr val="993366"/>
            </a:solidFill>
            <a:ln w="12700">
              <a:solidFill>
                <a:srgbClr val="000000"/>
              </a:solidFill>
              <a:prstDash val="solid"/>
            </a:ln>
          </c:spPr>
          <c:invertIfNegative val="0"/>
          <c:dLbls>
            <c:numFmt formatCode="0.0" sourceLinked="0"/>
            <c:txPr>
              <a:bodyPr/>
              <a:lstStyle/>
              <a:p>
                <a:pPr>
                  <a:defRPr sz="1400" b="1"/>
                </a:pPr>
                <a:endParaRPr lang="en-US"/>
              </a:p>
            </c:txPr>
            <c:showLegendKey val="0"/>
            <c:showVal val="1"/>
            <c:showCatName val="0"/>
            <c:showSerName val="0"/>
            <c:showPercent val="0"/>
            <c:showBubbleSize val="0"/>
            <c:showLeaderLines val="0"/>
          </c:dLbls>
          <c:cat>
            <c:strRef>
              <c:f>Data!$A$237:$A$244</c:f>
              <c:strCache>
                <c:ptCount val="8"/>
                <c:pt idx="0">
                  <c:v>Northeast</c:v>
                </c:pt>
                <c:pt idx="1">
                  <c:v>East</c:v>
                </c:pt>
                <c:pt idx="2">
                  <c:v>Central</c:v>
                </c:pt>
                <c:pt idx="3">
                  <c:v>Central east</c:v>
                </c:pt>
                <c:pt idx="4">
                  <c:v>North</c:v>
                </c:pt>
                <c:pt idx="5">
                  <c:v>Southeast</c:v>
                </c:pt>
                <c:pt idx="6">
                  <c:v>Northwest</c:v>
                </c:pt>
                <c:pt idx="7">
                  <c:v>Southwest</c:v>
                </c:pt>
              </c:strCache>
            </c:strRef>
          </c:cat>
          <c:val>
            <c:numRef>
              <c:f>Data!$C$237:$C$244</c:f>
              <c:numCache>
                <c:formatCode>0.00</c:formatCode>
                <c:ptCount val="8"/>
                <c:pt idx="0">
                  <c:v>2.02</c:v>
                </c:pt>
                <c:pt idx="1">
                  <c:v>2.61</c:v>
                </c:pt>
                <c:pt idx="2">
                  <c:v>2.79</c:v>
                </c:pt>
                <c:pt idx="3">
                  <c:v>0.72</c:v>
                </c:pt>
                <c:pt idx="4">
                  <c:v>0.82</c:v>
                </c:pt>
                <c:pt idx="5">
                  <c:v>2.5</c:v>
                </c:pt>
                <c:pt idx="6">
                  <c:v>1.92</c:v>
                </c:pt>
                <c:pt idx="7">
                  <c:v>2.54</c:v>
                </c:pt>
              </c:numCache>
            </c:numRef>
          </c:val>
        </c:ser>
        <c:dLbls>
          <c:showLegendKey val="0"/>
          <c:showVal val="1"/>
          <c:showCatName val="0"/>
          <c:showSerName val="0"/>
          <c:showPercent val="0"/>
          <c:showBubbleSize val="0"/>
        </c:dLbls>
        <c:gapWidth val="150"/>
        <c:axId val="99424512"/>
        <c:axId val="99426304"/>
      </c:barChart>
      <c:catAx>
        <c:axId val="9942451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9426304"/>
        <c:crossesAt val="0"/>
        <c:auto val="1"/>
        <c:lblAlgn val="ctr"/>
        <c:lblOffset val="100"/>
        <c:tickLblSkip val="1"/>
        <c:tickMarkSkip val="1"/>
        <c:noMultiLvlLbl val="0"/>
      </c:catAx>
      <c:valAx>
        <c:axId val="99426304"/>
        <c:scaling>
          <c:orientation val="minMax"/>
          <c:max val="5"/>
          <c:min val="0"/>
        </c:scaling>
        <c:delete val="0"/>
        <c:axPos val="l"/>
        <c:numFmt formatCode="0.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9424512"/>
        <c:crosses val="autoZero"/>
        <c:crossBetween val="between"/>
        <c:majorUnit val="1"/>
        <c:minorUnit val="0.04"/>
      </c:valAx>
      <c:spPr>
        <a:noFill/>
        <a:ln w="12700">
          <a:solidFill>
            <a:srgbClr val="808080"/>
          </a:solidFill>
          <a:prstDash val="solid"/>
        </a:ln>
      </c:spPr>
    </c:plotArea>
    <c:legend>
      <c:legendPos val="r"/>
      <c:layout>
        <c:manualLayout>
          <c:xMode val="edge"/>
          <c:yMode val="edge"/>
          <c:x val="0.4"/>
          <c:y val="0.14379084967320299"/>
          <c:w val="0.24740740740740699"/>
          <c:h val="5.6644880174291902E-2"/>
        </c:manualLayout>
      </c:layout>
      <c:overlay val="0"/>
      <c:spPr>
        <a:noFill/>
        <a:ln w="12700">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646544181977202E-2"/>
          <c:y val="4.7014006426766702E-2"/>
          <c:w val="0.90373088363954501"/>
          <c:h val="0.87281166956934098"/>
        </c:manualLayout>
      </c:layout>
      <c:barChart>
        <c:barDir val="col"/>
        <c:grouping val="clustered"/>
        <c:varyColors val="0"/>
        <c:ser>
          <c:idx val="0"/>
          <c:order val="0"/>
          <c:tx>
            <c:strRef>
              <c:f>Data!$A$17</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Data!$B$16:$D$16</c:f>
              <c:strCache>
                <c:ptCount val="3"/>
                <c:pt idx="0">
                  <c:v>Helmand</c:v>
                </c:pt>
                <c:pt idx="1">
                  <c:v>Kandahar</c:v>
                </c:pt>
                <c:pt idx="2">
                  <c:v>Rest of Afghanistan</c:v>
                </c:pt>
              </c:strCache>
            </c:strRef>
          </c:cat>
          <c:val>
            <c:numRef>
              <c:f>Data!$B$17:$D$17</c:f>
              <c:numCache>
                <c:formatCode>0%</c:formatCode>
                <c:ptCount val="3"/>
                <c:pt idx="0">
                  <c:v>0.27</c:v>
                </c:pt>
                <c:pt idx="1">
                  <c:v>0.19</c:v>
                </c:pt>
                <c:pt idx="2">
                  <c:v>0.5</c:v>
                </c:pt>
              </c:numCache>
            </c:numRef>
          </c:val>
        </c:ser>
        <c:ser>
          <c:idx val="1"/>
          <c:order val="1"/>
          <c:tx>
            <c:strRef>
              <c:f>Data!$A$18</c:f>
              <c:strCache>
                <c:ptCount val="1"/>
                <c:pt idx="0">
                  <c:v>Nov 2010</c:v>
                </c:pt>
              </c:strCache>
            </c:strRef>
          </c:tx>
          <c:spPr>
            <a:solidFill>
              <a:srgbClr val="993366"/>
            </a:solidFill>
            <a:ln w="12700">
              <a:solidFill>
                <a:srgbClr val="000000"/>
              </a:solidFill>
              <a:prstDash val="solid"/>
            </a:ln>
          </c:spPr>
          <c:invertIfNegative val="0"/>
          <c:dLbls>
            <c:dLbl>
              <c:idx val="0"/>
              <c:layout>
                <c:manualLayout>
                  <c:x val="-1.4814814814814801E-3"/>
                  <c:y val="0"/>
                </c:manualLayout>
              </c:layout>
              <c:dLblPos val="outEnd"/>
              <c:showLegendKey val="0"/>
              <c:showVal val="1"/>
              <c:showCatName val="0"/>
              <c:showSerName val="0"/>
              <c:showPercent val="0"/>
              <c:showBubbleSize val="0"/>
            </c:dLbl>
            <c:dLbl>
              <c:idx val="3"/>
              <c:layout>
                <c:manualLayout>
                  <c:x val="7.4074074074074597E-3"/>
                  <c:y val="2.1786492374726899E-3"/>
                </c:manualLayout>
              </c:layout>
              <c:dLblPos val="outEnd"/>
              <c:showLegendKey val="0"/>
              <c:showVal val="1"/>
              <c:showCatName val="0"/>
              <c:showSerName val="0"/>
              <c:showPercent val="0"/>
              <c:showBubbleSize val="0"/>
            </c:dLbl>
            <c:dLbl>
              <c:idx val="5"/>
              <c:layout>
                <c:manualLayout>
                  <c:x val="8.8888888888887796E-3"/>
                  <c:y val="4.3572984749454501E-3"/>
                </c:manualLayout>
              </c:layout>
              <c:dLblPos val="outEnd"/>
              <c:showLegendKey val="0"/>
              <c:showVal val="1"/>
              <c:showCatName val="0"/>
              <c:showSerName val="0"/>
              <c:showPercent val="0"/>
              <c:showBubbleSize val="0"/>
            </c:dLbl>
            <c:dLbl>
              <c:idx val="6"/>
              <c:layout>
                <c:manualLayout>
                  <c:x val="8.8888888888887796E-3"/>
                  <c:y val="0"/>
                </c:manualLayout>
              </c:layout>
              <c:dLblPos val="outEnd"/>
              <c:showLegendKey val="0"/>
              <c:showVal val="1"/>
              <c:showCatName val="0"/>
              <c:showSerName val="0"/>
              <c:showPercent val="0"/>
              <c:showBubbleSize val="0"/>
            </c:dLbl>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Data!$B$16:$D$16</c:f>
              <c:strCache>
                <c:ptCount val="3"/>
                <c:pt idx="0">
                  <c:v>Helmand</c:v>
                </c:pt>
                <c:pt idx="1">
                  <c:v>Kandahar</c:v>
                </c:pt>
                <c:pt idx="2">
                  <c:v>Rest of Afghanistan</c:v>
                </c:pt>
              </c:strCache>
            </c:strRef>
          </c:cat>
          <c:val>
            <c:numRef>
              <c:f>Data!$B$18:$D$18</c:f>
              <c:numCache>
                <c:formatCode>0%</c:formatCode>
                <c:ptCount val="3"/>
                <c:pt idx="0">
                  <c:v>0.42</c:v>
                </c:pt>
                <c:pt idx="1">
                  <c:v>0.36</c:v>
                </c:pt>
                <c:pt idx="2">
                  <c:v>0.35</c:v>
                </c:pt>
              </c:numCache>
            </c:numRef>
          </c:val>
        </c:ser>
        <c:dLbls>
          <c:showLegendKey val="0"/>
          <c:showVal val="1"/>
          <c:showCatName val="0"/>
          <c:showSerName val="0"/>
          <c:showPercent val="0"/>
          <c:showBubbleSize val="0"/>
        </c:dLbls>
        <c:gapWidth val="150"/>
        <c:axId val="99476992"/>
        <c:axId val="99478528"/>
      </c:barChart>
      <c:catAx>
        <c:axId val="99476992"/>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9478528"/>
        <c:crossesAt val="0"/>
        <c:auto val="1"/>
        <c:lblAlgn val="ctr"/>
        <c:lblOffset val="100"/>
        <c:tickLblSkip val="1"/>
        <c:tickMarkSkip val="1"/>
        <c:noMultiLvlLbl val="0"/>
      </c:catAx>
      <c:valAx>
        <c:axId val="99478528"/>
        <c:scaling>
          <c:orientation val="minMax"/>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9476992"/>
        <c:crosses val="autoZero"/>
        <c:crossBetween val="between"/>
        <c:majorUnit val="0.1"/>
        <c:minorUnit val="0.04"/>
      </c:valAx>
      <c:spPr>
        <a:noFill/>
        <a:ln w="12700">
          <a:solidFill>
            <a:srgbClr val="808080"/>
          </a:solidFill>
          <a:prstDash val="solid"/>
        </a:ln>
      </c:spPr>
    </c:plotArea>
    <c:legend>
      <c:legendPos val="r"/>
      <c:layout>
        <c:manualLayout>
          <c:xMode val="edge"/>
          <c:yMode val="edge"/>
          <c:x val="0.38962962962962999"/>
          <c:y val="0.15032679738562099"/>
          <c:w val="0.26222222222222202"/>
          <c:h val="5.4466230936819203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335824547355301E-2"/>
          <c:y val="8.6834878735372004E-2"/>
          <c:w val="0.965363005471774"/>
          <c:h val="0.83299088629067097"/>
        </c:manualLayout>
      </c:layout>
      <c:barChart>
        <c:barDir val="col"/>
        <c:grouping val="clustered"/>
        <c:varyColors val="0"/>
        <c:ser>
          <c:idx val="0"/>
          <c:order val="0"/>
          <c:tx>
            <c:strRef>
              <c:f>Data!$A$23</c:f>
              <c:strCache>
                <c:ptCount val="1"/>
                <c:pt idx="0">
                  <c:v>Dec 2009</c:v>
                </c:pt>
              </c:strCache>
            </c:strRef>
          </c:tx>
          <c:spPr>
            <a:solidFill>
              <a:srgbClr val="9999FF"/>
            </a:solidFill>
            <a:ln w="12700">
              <a:solidFill>
                <a:srgbClr val="000000"/>
              </a:solidFill>
              <a:prstDash val="solid"/>
            </a:ln>
          </c:spPr>
          <c:invertIfNegative val="0"/>
          <c:dLbls>
            <c:dLbl>
              <c:idx val="3"/>
              <c:layout>
                <c:manualLayout>
                  <c:x val="-5.9259259259259204E-3"/>
                  <c:y val="-7.9882882560126499E-17"/>
                </c:manualLayout>
              </c:layout>
              <c:dLblPos val="outEnd"/>
              <c:showLegendKey val="0"/>
              <c:showVal val="1"/>
              <c:showCatName val="0"/>
              <c:showSerName val="0"/>
              <c:showPercent val="0"/>
              <c:showBubbleSize val="0"/>
            </c:dLbl>
            <c:dLbl>
              <c:idx val="6"/>
              <c:layout>
                <c:manualLayout>
                  <c:x val="-5.9259259259259204E-3"/>
                  <c:y val="0"/>
                </c:manualLayout>
              </c:layout>
              <c:dLblPos val="outEnd"/>
              <c:showLegendKey val="0"/>
              <c:showVal val="1"/>
              <c:showCatName val="0"/>
              <c:showSerName val="0"/>
              <c:showPercent val="0"/>
              <c:showBubbleSize val="0"/>
            </c:dLbl>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Data!$B$22:$I$22</c:f>
              <c:strCache>
                <c:ptCount val="8"/>
                <c:pt idx="0">
                  <c:v>North</c:v>
                </c:pt>
                <c:pt idx="1">
                  <c:v>Northeast</c:v>
                </c:pt>
                <c:pt idx="2">
                  <c:v>East</c:v>
                </c:pt>
                <c:pt idx="3">
                  <c:v>Central east</c:v>
                </c:pt>
                <c:pt idx="4">
                  <c:v>Central</c:v>
                </c:pt>
                <c:pt idx="5">
                  <c:v>Southeast</c:v>
                </c:pt>
                <c:pt idx="6">
                  <c:v>Southwest</c:v>
                </c:pt>
                <c:pt idx="7">
                  <c:v>Northwest</c:v>
                </c:pt>
              </c:strCache>
            </c:strRef>
          </c:cat>
          <c:val>
            <c:numRef>
              <c:f>Data!$B$23:$I$23</c:f>
              <c:numCache>
                <c:formatCode>0%</c:formatCode>
                <c:ptCount val="8"/>
                <c:pt idx="0">
                  <c:v>0.77</c:v>
                </c:pt>
                <c:pt idx="1">
                  <c:v>0.86</c:v>
                </c:pt>
                <c:pt idx="2">
                  <c:v>0.49</c:v>
                </c:pt>
                <c:pt idx="3">
                  <c:v>0.67</c:v>
                </c:pt>
                <c:pt idx="4">
                  <c:v>0.9</c:v>
                </c:pt>
                <c:pt idx="5">
                  <c:v>0.34</c:v>
                </c:pt>
                <c:pt idx="6">
                  <c:v>0.41</c:v>
                </c:pt>
                <c:pt idx="7">
                  <c:v>0.81</c:v>
                </c:pt>
              </c:numCache>
            </c:numRef>
          </c:val>
        </c:ser>
        <c:ser>
          <c:idx val="1"/>
          <c:order val="1"/>
          <c:tx>
            <c:strRef>
              <c:f>Data!$A$24</c:f>
              <c:strCache>
                <c:ptCount val="1"/>
                <c:pt idx="0">
                  <c:v>Nov 2010</c:v>
                </c:pt>
              </c:strCache>
            </c:strRef>
          </c:tx>
          <c:spPr>
            <a:solidFill>
              <a:srgbClr val="993366"/>
            </a:solidFill>
            <a:ln w="12700">
              <a:solidFill>
                <a:srgbClr val="000000"/>
              </a:solidFill>
              <a:prstDash val="solid"/>
            </a:ln>
          </c:spPr>
          <c:invertIfNegative val="0"/>
          <c:dLbls>
            <c:dLbl>
              <c:idx val="0"/>
              <c:layout>
                <c:manualLayout>
                  <c:x val="1.1851851851851799E-2"/>
                  <c:y val="-3.9941441280062701E-17"/>
                </c:manualLayout>
              </c:layout>
              <c:dLblPos val="outEnd"/>
              <c:showLegendKey val="0"/>
              <c:showVal val="1"/>
              <c:showCatName val="0"/>
              <c:showSerName val="0"/>
              <c:showPercent val="0"/>
              <c:showBubbleSize val="0"/>
            </c:dLbl>
            <c:dLbl>
              <c:idx val="1"/>
              <c:layout>
                <c:manualLayout>
                  <c:x val="8.8888888888888906E-3"/>
                  <c:y val="-2.17864923747281E-3"/>
                </c:manualLayout>
              </c:layout>
              <c:dLblPos val="outEnd"/>
              <c:showLegendKey val="0"/>
              <c:showVal val="1"/>
              <c:showCatName val="0"/>
              <c:showSerName val="0"/>
              <c:showPercent val="0"/>
              <c:showBubbleSize val="0"/>
            </c:dLbl>
            <c:dLbl>
              <c:idx val="2"/>
              <c:layout>
                <c:manualLayout>
                  <c:x val="1.1851851851851799E-2"/>
                  <c:y val="0"/>
                </c:manualLayout>
              </c:layout>
              <c:dLblPos val="outEnd"/>
              <c:showLegendKey val="0"/>
              <c:showVal val="1"/>
              <c:showCatName val="0"/>
              <c:showSerName val="0"/>
              <c:showPercent val="0"/>
              <c:showBubbleSize val="0"/>
            </c:dLbl>
            <c:dLbl>
              <c:idx val="3"/>
              <c:layout>
                <c:manualLayout>
                  <c:x val="7.4074074074074597E-3"/>
                  <c:y val="2.1786492374726899E-3"/>
                </c:manualLayout>
              </c:layout>
              <c:dLblPos val="outEnd"/>
              <c:showLegendKey val="0"/>
              <c:showVal val="1"/>
              <c:showCatName val="0"/>
              <c:showSerName val="0"/>
              <c:showPercent val="0"/>
              <c:showBubbleSize val="0"/>
            </c:dLbl>
            <c:dLbl>
              <c:idx val="4"/>
              <c:layout>
                <c:manualLayout>
                  <c:x val="1.48148148148148E-2"/>
                  <c:y val="0"/>
                </c:manualLayout>
              </c:layout>
              <c:dLblPos val="outEnd"/>
              <c:showLegendKey val="0"/>
              <c:showVal val="1"/>
              <c:showCatName val="0"/>
              <c:showSerName val="0"/>
              <c:showPercent val="0"/>
              <c:showBubbleSize val="0"/>
            </c:dLbl>
            <c:dLbl>
              <c:idx val="5"/>
              <c:layout>
                <c:manualLayout>
                  <c:x val="8.8888888888887796E-3"/>
                  <c:y val="4.3572984749454501E-3"/>
                </c:manualLayout>
              </c:layout>
              <c:dLblPos val="outEnd"/>
              <c:showLegendKey val="0"/>
              <c:showVal val="1"/>
              <c:showCatName val="0"/>
              <c:showSerName val="0"/>
              <c:showPercent val="0"/>
              <c:showBubbleSize val="0"/>
            </c:dLbl>
            <c:dLbl>
              <c:idx val="6"/>
              <c:layout>
                <c:manualLayout>
                  <c:x val="8.8888888888887796E-3"/>
                  <c:y val="0"/>
                </c:manualLayout>
              </c:layout>
              <c:dLblPos val="outEnd"/>
              <c:showLegendKey val="0"/>
              <c:showVal val="1"/>
              <c:showCatName val="0"/>
              <c:showSerName val="0"/>
              <c:showPercent val="0"/>
              <c:showBubbleSize val="0"/>
            </c:dLbl>
            <c:dLbl>
              <c:idx val="7"/>
              <c:layout>
                <c:manualLayout>
                  <c:x val="8.8888888888888906E-3"/>
                  <c:y val="0"/>
                </c:manualLayout>
              </c:layout>
              <c:dLblPos val="outEnd"/>
              <c:showLegendKey val="0"/>
              <c:showVal val="1"/>
              <c:showCatName val="0"/>
              <c:showSerName val="0"/>
              <c:showPercent val="0"/>
              <c:showBubbleSize val="0"/>
            </c:dLbl>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Data!$B$22:$I$22</c:f>
              <c:strCache>
                <c:ptCount val="8"/>
                <c:pt idx="0">
                  <c:v>North</c:v>
                </c:pt>
                <c:pt idx="1">
                  <c:v>Northeast</c:v>
                </c:pt>
                <c:pt idx="2">
                  <c:v>East</c:v>
                </c:pt>
                <c:pt idx="3">
                  <c:v>Central east</c:v>
                </c:pt>
                <c:pt idx="4">
                  <c:v>Central</c:v>
                </c:pt>
                <c:pt idx="5">
                  <c:v>Southeast</c:v>
                </c:pt>
                <c:pt idx="6">
                  <c:v>Southwest</c:v>
                </c:pt>
                <c:pt idx="7">
                  <c:v>Northwest</c:v>
                </c:pt>
              </c:strCache>
            </c:strRef>
          </c:cat>
          <c:val>
            <c:numRef>
              <c:f>Data!$B$24:$I$24</c:f>
              <c:numCache>
                <c:formatCode>0%</c:formatCode>
                <c:ptCount val="8"/>
                <c:pt idx="0">
                  <c:v>0.82</c:v>
                </c:pt>
                <c:pt idx="1">
                  <c:v>0.68</c:v>
                </c:pt>
                <c:pt idx="2">
                  <c:v>0.39</c:v>
                </c:pt>
                <c:pt idx="3">
                  <c:v>0.7</c:v>
                </c:pt>
                <c:pt idx="4">
                  <c:v>0.61</c:v>
                </c:pt>
                <c:pt idx="5">
                  <c:v>0.43</c:v>
                </c:pt>
                <c:pt idx="6">
                  <c:v>0.54</c:v>
                </c:pt>
                <c:pt idx="7">
                  <c:v>0.56999999999999995</c:v>
                </c:pt>
              </c:numCache>
            </c:numRef>
          </c:val>
        </c:ser>
        <c:dLbls>
          <c:showLegendKey val="0"/>
          <c:showVal val="1"/>
          <c:showCatName val="0"/>
          <c:showSerName val="0"/>
          <c:showPercent val="0"/>
          <c:showBubbleSize val="0"/>
        </c:dLbls>
        <c:gapWidth val="150"/>
        <c:axId val="91146496"/>
        <c:axId val="98234368"/>
      </c:barChart>
      <c:catAx>
        <c:axId val="91146496"/>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234368"/>
        <c:crossesAt val="0"/>
        <c:auto val="1"/>
        <c:lblAlgn val="ctr"/>
        <c:lblOffset val="100"/>
        <c:tickLblSkip val="1"/>
        <c:tickMarkSkip val="1"/>
        <c:noMultiLvlLbl val="0"/>
      </c:catAx>
      <c:valAx>
        <c:axId val="98234368"/>
        <c:scaling>
          <c:orientation val="minMax"/>
          <c:max val="1.2"/>
          <c:min val="0"/>
        </c:scaling>
        <c:delete val="1"/>
        <c:axPos val="l"/>
        <c:numFmt formatCode="0%" sourceLinked="1"/>
        <c:majorTickMark val="out"/>
        <c:minorTickMark val="none"/>
        <c:tickLblPos val="nextTo"/>
        <c:crossAx val="91146496"/>
        <c:crosses val="autoZero"/>
        <c:crossBetween val="between"/>
        <c:majorUnit val="0.1"/>
        <c:minorUnit val="0.04"/>
      </c:valAx>
      <c:spPr>
        <a:noFill/>
        <a:ln w="12700">
          <a:solidFill>
            <a:srgbClr val="808080"/>
          </a:solidFill>
          <a:prstDash val="solid"/>
        </a:ln>
      </c:spPr>
    </c:plotArea>
    <c:legend>
      <c:legendPos val="r"/>
      <c:layout>
        <c:manualLayout>
          <c:xMode val="edge"/>
          <c:yMode val="edge"/>
          <c:x val="0.66962965434405397"/>
          <c:y val="0.171318320298882"/>
          <c:w val="0.25037037037037002"/>
          <c:h val="5.4466230936819203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952055993000901E-2"/>
          <c:y val="6.6476249292367895E-2"/>
          <c:w val="0.94231927675707206"/>
          <c:h val="0.83408865558471901"/>
        </c:manualLayout>
      </c:layout>
      <c:barChart>
        <c:barDir val="col"/>
        <c:grouping val="clustered"/>
        <c:varyColors val="0"/>
        <c:ser>
          <c:idx val="1"/>
          <c:order val="0"/>
          <c:tx>
            <c:strRef>
              <c:f>Data!$B$247</c:f>
              <c:strCache>
                <c:ptCount val="1"/>
                <c:pt idx="0">
                  <c:v>Dec 2009</c:v>
                </c:pt>
              </c:strCache>
            </c:strRef>
          </c:tx>
          <c:spPr>
            <a:solidFill>
              <a:srgbClr val="9999FF"/>
            </a:solidFill>
            <a:ln w="12700">
              <a:solidFill>
                <a:srgbClr val="000000"/>
              </a:solidFill>
              <a:prstDash val="solid"/>
            </a:ln>
          </c:spPr>
          <c:invertIfNegative val="0"/>
          <c:dLbls>
            <c:numFmt formatCode="0.0" sourceLinked="0"/>
            <c:txPr>
              <a:bodyPr/>
              <a:lstStyle/>
              <a:p>
                <a:pPr>
                  <a:defRPr sz="1400" b="1"/>
                </a:pPr>
                <a:endParaRPr lang="en-US"/>
              </a:p>
            </c:txPr>
            <c:showLegendKey val="0"/>
            <c:showVal val="1"/>
            <c:showCatName val="0"/>
            <c:showSerName val="0"/>
            <c:showPercent val="0"/>
            <c:showBubbleSize val="0"/>
            <c:showLeaderLines val="0"/>
          </c:dLbls>
          <c:cat>
            <c:strRef>
              <c:f>Data!$A$248:$A$255</c:f>
              <c:strCache>
                <c:ptCount val="8"/>
                <c:pt idx="0">
                  <c:v>East</c:v>
                </c:pt>
                <c:pt idx="1">
                  <c:v>North</c:v>
                </c:pt>
                <c:pt idx="2">
                  <c:v>Central</c:v>
                </c:pt>
                <c:pt idx="3">
                  <c:v>Northwest</c:v>
                </c:pt>
                <c:pt idx="4">
                  <c:v>Northeast</c:v>
                </c:pt>
                <c:pt idx="5">
                  <c:v>Central East</c:v>
                </c:pt>
                <c:pt idx="6">
                  <c:v>Southwest</c:v>
                </c:pt>
                <c:pt idx="7">
                  <c:v>Southeast</c:v>
                </c:pt>
              </c:strCache>
            </c:strRef>
          </c:cat>
          <c:val>
            <c:numRef>
              <c:f>Data!$B$248:$B$255</c:f>
              <c:numCache>
                <c:formatCode>0.00</c:formatCode>
                <c:ptCount val="8"/>
                <c:pt idx="0">
                  <c:v>8.2900000000000009</c:v>
                </c:pt>
                <c:pt idx="1">
                  <c:v>9.3000000000000007</c:v>
                </c:pt>
                <c:pt idx="2">
                  <c:v>8.41</c:v>
                </c:pt>
                <c:pt idx="3">
                  <c:v>6.85</c:v>
                </c:pt>
                <c:pt idx="4">
                  <c:v>7.75</c:v>
                </c:pt>
                <c:pt idx="5">
                  <c:v>8.07</c:v>
                </c:pt>
                <c:pt idx="6">
                  <c:v>6.21</c:v>
                </c:pt>
                <c:pt idx="7">
                  <c:v>5.18</c:v>
                </c:pt>
              </c:numCache>
            </c:numRef>
          </c:val>
        </c:ser>
        <c:ser>
          <c:idx val="0"/>
          <c:order val="1"/>
          <c:tx>
            <c:strRef>
              <c:f>Data!$C$247</c:f>
              <c:strCache>
                <c:ptCount val="1"/>
                <c:pt idx="0">
                  <c:v>Nov 2010</c:v>
                </c:pt>
              </c:strCache>
            </c:strRef>
          </c:tx>
          <c:spPr>
            <a:solidFill>
              <a:srgbClr val="993366"/>
            </a:solidFill>
            <a:ln w="12700">
              <a:solidFill>
                <a:srgbClr val="000000"/>
              </a:solidFill>
              <a:prstDash val="solid"/>
            </a:ln>
          </c:spPr>
          <c:invertIfNegative val="0"/>
          <c:dLbls>
            <c:numFmt formatCode="0.0" sourceLinked="0"/>
            <c:txPr>
              <a:bodyPr/>
              <a:lstStyle/>
              <a:p>
                <a:pPr>
                  <a:defRPr sz="1400" b="1"/>
                </a:pPr>
                <a:endParaRPr lang="en-US"/>
              </a:p>
            </c:txPr>
            <c:showLegendKey val="0"/>
            <c:showVal val="1"/>
            <c:showCatName val="0"/>
            <c:showSerName val="0"/>
            <c:showPercent val="0"/>
            <c:showBubbleSize val="0"/>
            <c:showLeaderLines val="0"/>
          </c:dLbls>
          <c:cat>
            <c:strRef>
              <c:f>Data!$A$248:$A$255</c:f>
              <c:strCache>
                <c:ptCount val="8"/>
                <c:pt idx="0">
                  <c:v>East</c:v>
                </c:pt>
                <c:pt idx="1">
                  <c:v>North</c:v>
                </c:pt>
                <c:pt idx="2">
                  <c:v>Central</c:v>
                </c:pt>
                <c:pt idx="3">
                  <c:v>Northwest</c:v>
                </c:pt>
                <c:pt idx="4">
                  <c:v>Northeast</c:v>
                </c:pt>
                <c:pt idx="5">
                  <c:v>Central East</c:v>
                </c:pt>
                <c:pt idx="6">
                  <c:v>Southwest</c:v>
                </c:pt>
                <c:pt idx="7">
                  <c:v>Southeast</c:v>
                </c:pt>
              </c:strCache>
            </c:strRef>
          </c:cat>
          <c:val>
            <c:numRef>
              <c:f>Data!$C$248:$C$255</c:f>
              <c:numCache>
                <c:formatCode>0.00</c:formatCode>
                <c:ptCount val="8"/>
                <c:pt idx="0">
                  <c:v>6.23</c:v>
                </c:pt>
                <c:pt idx="1">
                  <c:v>7.81</c:v>
                </c:pt>
                <c:pt idx="2">
                  <c:v>7.04</c:v>
                </c:pt>
                <c:pt idx="3">
                  <c:v>5.6599999999999957</c:v>
                </c:pt>
                <c:pt idx="4">
                  <c:v>7.56</c:v>
                </c:pt>
                <c:pt idx="5">
                  <c:v>8.620000000000001</c:v>
                </c:pt>
                <c:pt idx="6">
                  <c:v>6.78</c:v>
                </c:pt>
                <c:pt idx="7">
                  <c:v>6.58</c:v>
                </c:pt>
              </c:numCache>
            </c:numRef>
          </c:val>
        </c:ser>
        <c:dLbls>
          <c:showLegendKey val="0"/>
          <c:showVal val="1"/>
          <c:showCatName val="0"/>
          <c:showSerName val="0"/>
          <c:showPercent val="0"/>
          <c:showBubbleSize val="0"/>
        </c:dLbls>
        <c:gapWidth val="150"/>
        <c:axId val="98757248"/>
        <c:axId val="98775040"/>
      </c:barChart>
      <c:catAx>
        <c:axId val="98757248"/>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775040"/>
        <c:crossesAt val="0"/>
        <c:auto val="1"/>
        <c:lblAlgn val="ctr"/>
        <c:lblOffset val="100"/>
        <c:tickLblSkip val="1"/>
        <c:tickMarkSkip val="1"/>
        <c:noMultiLvlLbl val="0"/>
      </c:catAx>
      <c:valAx>
        <c:axId val="98775040"/>
        <c:scaling>
          <c:orientation val="minMax"/>
          <c:max val="12"/>
          <c:min val="0"/>
        </c:scaling>
        <c:delete val="0"/>
        <c:axPos val="l"/>
        <c:numFmt formatCode="0" sourceLinked="0"/>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8757248"/>
        <c:crosses val="autoZero"/>
        <c:crossBetween val="between"/>
        <c:majorUnit val="1"/>
        <c:minorUnit val="0.04"/>
      </c:valAx>
      <c:spPr>
        <a:noFill/>
        <a:ln w="12700">
          <a:solidFill>
            <a:srgbClr val="808080"/>
          </a:solidFill>
          <a:prstDash val="solid"/>
        </a:ln>
      </c:spPr>
    </c:plotArea>
    <c:legend>
      <c:legendPos val="r"/>
      <c:layout>
        <c:manualLayout>
          <c:xMode val="edge"/>
          <c:yMode val="edge"/>
          <c:x val="0.51111111111111096"/>
          <c:y val="0.18954248366013099"/>
          <c:w val="0.24296296296296299"/>
          <c:h val="4.5751633986928102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545056867891498"/>
          <c:y val="9.7975228586622706E-2"/>
          <c:w val="0.69899387576552896"/>
          <c:h val="0.87547938860583596"/>
        </c:manualLayout>
      </c:layout>
      <c:barChart>
        <c:barDir val="bar"/>
        <c:grouping val="clustered"/>
        <c:varyColors val="0"/>
        <c:ser>
          <c:idx val="1"/>
          <c:order val="0"/>
          <c:tx>
            <c:strRef>
              <c:f>Data!$B$276</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Data!$A$277:$A$282</c:f>
              <c:strCache>
                <c:ptCount val="6"/>
                <c:pt idx="0">
                  <c:v>Rights of women</c:v>
                </c:pt>
                <c:pt idx="1">
                  <c:v>Freedom of movement</c:v>
                </c:pt>
                <c:pt idx="2">
                  <c:v>Economic opportunity</c:v>
                </c:pt>
                <c:pt idx="3">
                  <c:v>Availability of water</c:v>
                </c:pt>
                <c:pt idx="4">
                  <c:v>Availability of food</c:v>
                </c:pt>
                <c:pt idx="5">
                  <c:v>Security from Taliban</c:v>
                </c:pt>
              </c:strCache>
            </c:strRef>
          </c:cat>
          <c:val>
            <c:numRef>
              <c:f>Data!$B$277:$B$282</c:f>
              <c:numCache>
                <c:formatCode>0%</c:formatCode>
                <c:ptCount val="6"/>
                <c:pt idx="0">
                  <c:v>0.37</c:v>
                </c:pt>
                <c:pt idx="1">
                  <c:v>0.36</c:v>
                </c:pt>
                <c:pt idx="2">
                  <c:v>0.18</c:v>
                </c:pt>
                <c:pt idx="3">
                  <c:v>0.56000000000000005</c:v>
                </c:pt>
                <c:pt idx="4">
                  <c:v>0.54</c:v>
                </c:pt>
                <c:pt idx="5">
                  <c:v>0.26</c:v>
                </c:pt>
              </c:numCache>
            </c:numRef>
          </c:val>
        </c:ser>
        <c:ser>
          <c:idx val="0"/>
          <c:order val="1"/>
          <c:tx>
            <c:strRef>
              <c:f>Data!$C$276</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Data!$A$277:$A$282</c:f>
              <c:strCache>
                <c:ptCount val="6"/>
                <c:pt idx="0">
                  <c:v>Rights of women</c:v>
                </c:pt>
                <c:pt idx="1">
                  <c:v>Freedom of movement</c:v>
                </c:pt>
                <c:pt idx="2">
                  <c:v>Economic opportunity</c:v>
                </c:pt>
                <c:pt idx="3">
                  <c:v>Availability of water</c:v>
                </c:pt>
                <c:pt idx="4">
                  <c:v>Availability of food</c:v>
                </c:pt>
                <c:pt idx="5">
                  <c:v>Security from Taliban</c:v>
                </c:pt>
              </c:strCache>
            </c:strRef>
          </c:cat>
          <c:val>
            <c:numRef>
              <c:f>Data!$C$277:$C$282</c:f>
              <c:numCache>
                <c:formatCode>0%</c:formatCode>
                <c:ptCount val="6"/>
                <c:pt idx="0">
                  <c:v>0.62</c:v>
                </c:pt>
                <c:pt idx="1">
                  <c:v>0.56000000000000005</c:v>
                </c:pt>
                <c:pt idx="2">
                  <c:v>0.38</c:v>
                </c:pt>
                <c:pt idx="3">
                  <c:v>0.67</c:v>
                </c:pt>
                <c:pt idx="4">
                  <c:v>0.62</c:v>
                </c:pt>
                <c:pt idx="5">
                  <c:v>0.33</c:v>
                </c:pt>
              </c:numCache>
            </c:numRef>
          </c:val>
        </c:ser>
        <c:dLbls>
          <c:showLegendKey val="0"/>
          <c:showVal val="1"/>
          <c:showCatName val="0"/>
          <c:showSerName val="0"/>
          <c:showPercent val="0"/>
          <c:showBubbleSize val="0"/>
        </c:dLbls>
        <c:gapWidth val="150"/>
        <c:axId val="98801536"/>
        <c:axId val="98803072"/>
      </c:barChart>
      <c:catAx>
        <c:axId val="98801536"/>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803072"/>
        <c:crossesAt val="0"/>
        <c:auto val="1"/>
        <c:lblAlgn val="ctr"/>
        <c:lblOffset val="100"/>
        <c:tickLblSkip val="1"/>
        <c:tickMarkSkip val="1"/>
        <c:noMultiLvlLbl val="0"/>
      </c:catAx>
      <c:valAx>
        <c:axId val="98803072"/>
        <c:scaling>
          <c:orientation val="minMax"/>
          <c:max val="1.1000000000000001"/>
          <c:min val="0"/>
        </c:scaling>
        <c:delete val="1"/>
        <c:axPos val="t"/>
        <c:numFmt formatCode="0%" sourceLinked="1"/>
        <c:majorTickMark val="out"/>
        <c:minorTickMark val="none"/>
        <c:tickLblPos val="nextTo"/>
        <c:crossAx val="98801536"/>
        <c:crosses val="autoZero"/>
        <c:crossBetween val="between"/>
        <c:majorUnit val="0.1"/>
        <c:minorUnit val="0.04"/>
      </c:valAx>
      <c:spPr>
        <a:noFill/>
        <a:ln w="12700">
          <a:noFill/>
          <a:prstDash val="solid"/>
        </a:ln>
      </c:spPr>
    </c:plotArea>
    <c:legend>
      <c:legendPos val="r"/>
      <c:layout>
        <c:manualLayout>
          <c:xMode val="edge"/>
          <c:yMode val="edge"/>
          <c:x val="0.45722222222222197"/>
          <c:y val="3.2679738562091498E-2"/>
          <c:w val="0.29711682706328402"/>
          <c:h val="6.9623453931003706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8760835330366302"/>
          <c:y val="5.6308508311461003E-2"/>
          <c:w val="0.67683601506333402"/>
          <c:h val="0.942608996792068"/>
        </c:manualLayout>
      </c:layout>
      <c:barChart>
        <c:barDir val="bar"/>
        <c:grouping val="clustered"/>
        <c:varyColors val="0"/>
        <c:ser>
          <c:idx val="1"/>
          <c:order val="0"/>
          <c:tx>
            <c:strRef>
              <c:f>Data!$B$285</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Data!$A$286:$A$291</c:f>
              <c:strCache>
                <c:ptCount val="6"/>
                <c:pt idx="0">
                  <c:v>Ability to afford things</c:v>
                </c:pt>
                <c:pt idx="1">
                  <c:v>Security from Taliban</c:v>
                </c:pt>
                <c:pt idx="2">
                  <c:v>Rights of women</c:v>
                </c:pt>
                <c:pt idx="3">
                  <c:v>Living conditions overall</c:v>
                </c:pt>
                <c:pt idx="4">
                  <c:v>Freedom of movement</c:v>
                </c:pt>
                <c:pt idx="5">
                  <c:v>Economic opportunity</c:v>
                </c:pt>
              </c:strCache>
            </c:strRef>
          </c:cat>
          <c:val>
            <c:numRef>
              <c:f>Data!$B$286:$B$291</c:f>
              <c:numCache>
                <c:formatCode>0%</c:formatCode>
                <c:ptCount val="6"/>
                <c:pt idx="0">
                  <c:v>0.43</c:v>
                </c:pt>
                <c:pt idx="1">
                  <c:v>0.55000000000000004</c:v>
                </c:pt>
                <c:pt idx="2">
                  <c:v>0.55000000000000004</c:v>
                </c:pt>
                <c:pt idx="3">
                  <c:v>0.67</c:v>
                </c:pt>
                <c:pt idx="4">
                  <c:v>0.66</c:v>
                </c:pt>
                <c:pt idx="5">
                  <c:v>0.41</c:v>
                </c:pt>
              </c:numCache>
            </c:numRef>
          </c:val>
        </c:ser>
        <c:ser>
          <c:idx val="0"/>
          <c:order val="1"/>
          <c:tx>
            <c:strRef>
              <c:f>Data!$C$285</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Data!$A$286:$A$291</c:f>
              <c:strCache>
                <c:ptCount val="6"/>
                <c:pt idx="0">
                  <c:v>Ability to afford things</c:v>
                </c:pt>
                <c:pt idx="1">
                  <c:v>Security from Taliban</c:v>
                </c:pt>
                <c:pt idx="2">
                  <c:v>Rights of women</c:v>
                </c:pt>
                <c:pt idx="3">
                  <c:v>Living conditions overall</c:v>
                </c:pt>
                <c:pt idx="4">
                  <c:v>Freedom of movement</c:v>
                </c:pt>
                <c:pt idx="5">
                  <c:v>Economic opportunity</c:v>
                </c:pt>
              </c:strCache>
            </c:strRef>
          </c:cat>
          <c:val>
            <c:numRef>
              <c:f>Data!$C$286:$C$291</c:f>
              <c:numCache>
                <c:formatCode>0%</c:formatCode>
                <c:ptCount val="6"/>
                <c:pt idx="0">
                  <c:v>0.7</c:v>
                </c:pt>
                <c:pt idx="1">
                  <c:v>0.79</c:v>
                </c:pt>
                <c:pt idx="2">
                  <c:v>0.79</c:v>
                </c:pt>
                <c:pt idx="3">
                  <c:v>0.9</c:v>
                </c:pt>
                <c:pt idx="4">
                  <c:v>0.8</c:v>
                </c:pt>
                <c:pt idx="5">
                  <c:v>0.53</c:v>
                </c:pt>
              </c:numCache>
            </c:numRef>
          </c:val>
        </c:ser>
        <c:dLbls>
          <c:showLegendKey val="0"/>
          <c:showVal val="1"/>
          <c:showCatName val="0"/>
          <c:showSerName val="0"/>
          <c:showPercent val="0"/>
          <c:showBubbleSize val="0"/>
        </c:dLbls>
        <c:gapWidth val="150"/>
        <c:axId val="98727808"/>
        <c:axId val="98729344"/>
      </c:barChart>
      <c:catAx>
        <c:axId val="98727808"/>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729344"/>
        <c:crossesAt val="0"/>
        <c:auto val="1"/>
        <c:lblAlgn val="ctr"/>
        <c:lblOffset val="100"/>
        <c:tickLblSkip val="1"/>
        <c:tickMarkSkip val="1"/>
        <c:noMultiLvlLbl val="0"/>
      </c:catAx>
      <c:valAx>
        <c:axId val="98729344"/>
        <c:scaling>
          <c:orientation val="minMax"/>
          <c:max val="1.1000000000000001"/>
          <c:min val="0"/>
        </c:scaling>
        <c:delete val="1"/>
        <c:axPos val="t"/>
        <c:numFmt formatCode="0%" sourceLinked="1"/>
        <c:majorTickMark val="out"/>
        <c:minorTickMark val="none"/>
        <c:tickLblPos val="nextTo"/>
        <c:crossAx val="98727808"/>
        <c:crosses val="autoZero"/>
        <c:crossBetween val="between"/>
        <c:majorUnit val="0.1"/>
        <c:minorUnit val="0.04"/>
      </c:valAx>
      <c:spPr>
        <a:noFill/>
        <a:ln w="12700">
          <a:noFill/>
          <a:prstDash val="solid"/>
        </a:ln>
      </c:spPr>
    </c:plotArea>
    <c:legend>
      <c:legendPos val="r"/>
      <c:layout>
        <c:manualLayout>
          <c:xMode val="edge"/>
          <c:yMode val="edge"/>
          <c:x val="0.59752014150405097"/>
          <c:y val="2.66221930592009E-2"/>
          <c:w val="0.29711682706328402"/>
          <c:h val="5.80493584135316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952464275298901"/>
          <c:y val="9.7975228586622706E-2"/>
          <c:w val="0.66491980169145504"/>
          <c:h val="0.87547938860583596"/>
        </c:manualLayout>
      </c:layout>
      <c:barChart>
        <c:barDir val="bar"/>
        <c:grouping val="clustered"/>
        <c:varyColors val="0"/>
        <c:ser>
          <c:idx val="1"/>
          <c:order val="0"/>
          <c:tx>
            <c:strRef>
              <c:f>Data!$B$294</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Data!$A$295:$A$300</c:f>
              <c:strCache>
                <c:ptCount val="6"/>
                <c:pt idx="0">
                  <c:v>Security from violence</c:v>
                </c:pt>
                <c:pt idx="1">
                  <c:v>Freedom of movement</c:v>
                </c:pt>
                <c:pt idx="2">
                  <c:v>Security from Taliban</c:v>
                </c:pt>
                <c:pt idx="3">
                  <c:v>Rights of women</c:v>
                </c:pt>
                <c:pt idx="4">
                  <c:v>Availability of water</c:v>
                </c:pt>
                <c:pt idx="5">
                  <c:v>Availability of medical care</c:v>
                </c:pt>
              </c:strCache>
            </c:strRef>
          </c:cat>
          <c:val>
            <c:numRef>
              <c:f>Data!$B$295:$B$300</c:f>
              <c:numCache>
                <c:formatCode>0%</c:formatCode>
                <c:ptCount val="6"/>
                <c:pt idx="0">
                  <c:v>0.44</c:v>
                </c:pt>
                <c:pt idx="1">
                  <c:v>0.53</c:v>
                </c:pt>
                <c:pt idx="2">
                  <c:v>0.32</c:v>
                </c:pt>
                <c:pt idx="3">
                  <c:v>0.51</c:v>
                </c:pt>
                <c:pt idx="4">
                  <c:v>0.6</c:v>
                </c:pt>
                <c:pt idx="5">
                  <c:v>0.47</c:v>
                </c:pt>
              </c:numCache>
            </c:numRef>
          </c:val>
        </c:ser>
        <c:ser>
          <c:idx val="0"/>
          <c:order val="1"/>
          <c:tx>
            <c:strRef>
              <c:f>Data!$C$294</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Data!$A$295:$A$300</c:f>
              <c:strCache>
                <c:ptCount val="6"/>
                <c:pt idx="0">
                  <c:v>Security from violence</c:v>
                </c:pt>
                <c:pt idx="1">
                  <c:v>Freedom of movement</c:v>
                </c:pt>
                <c:pt idx="2">
                  <c:v>Security from Taliban</c:v>
                </c:pt>
                <c:pt idx="3">
                  <c:v>Rights of women</c:v>
                </c:pt>
                <c:pt idx="4">
                  <c:v>Availability of water</c:v>
                </c:pt>
                <c:pt idx="5">
                  <c:v>Availability of medical care</c:v>
                </c:pt>
              </c:strCache>
            </c:strRef>
          </c:cat>
          <c:val>
            <c:numRef>
              <c:f>Data!$C$295:$C$300</c:f>
              <c:numCache>
                <c:formatCode>0%</c:formatCode>
                <c:ptCount val="6"/>
                <c:pt idx="0">
                  <c:v>0.72</c:v>
                </c:pt>
                <c:pt idx="1">
                  <c:v>0.81</c:v>
                </c:pt>
                <c:pt idx="2">
                  <c:v>0.52</c:v>
                </c:pt>
                <c:pt idx="3">
                  <c:v>0.69</c:v>
                </c:pt>
                <c:pt idx="4">
                  <c:v>0.76</c:v>
                </c:pt>
                <c:pt idx="5">
                  <c:v>0.61</c:v>
                </c:pt>
              </c:numCache>
            </c:numRef>
          </c:val>
        </c:ser>
        <c:dLbls>
          <c:showLegendKey val="0"/>
          <c:showVal val="1"/>
          <c:showCatName val="0"/>
          <c:showSerName val="0"/>
          <c:showPercent val="0"/>
          <c:showBubbleSize val="0"/>
        </c:dLbls>
        <c:gapWidth val="150"/>
        <c:axId val="90724608"/>
        <c:axId val="90725760"/>
      </c:barChart>
      <c:catAx>
        <c:axId val="90724608"/>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0725760"/>
        <c:crossesAt val="0"/>
        <c:auto val="1"/>
        <c:lblAlgn val="ctr"/>
        <c:lblOffset val="100"/>
        <c:tickLblSkip val="1"/>
        <c:tickMarkSkip val="1"/>
        <c:noMultiLvlLbl val="0"/>
      </c:catAx>
      <c:valAx>
        <c:axId val="90725760"/>
        <c:scaling>
          <c:orientation val="minMax"/>
          <c:max val="1.1000000000000001"/>
          <c:min val="0"/>
        </c:scaling>
        <c:delete val="1"/>
        <c:axPos val="t"/>
        <c:numFmt formatCode="0%" sourceLinked="1"/>
        <c:majorTickMark val="out"/>
        <c:minorTickMark val="none"/>
        <c:tickLblPos val="nextTo"/>
        <c:crossAx val="90724608"/>
        <c:crosses val="autoZero"/>
        <c:crossBetween val="between"/>
        <c:majorUnit val="0.1"/>
        <c:minorUnit val="0.04"/>
      </c:valAx>
      <c:spPr>
        <a:noFill/>
        <a:ln w="12700">
          <a:noFill/>
          <a:prstDash val="solid"/>
        </a:ln>
      </c:spPr>
    </c:plotArea>
    <c:legend>
      <c:legendPos val="r"/>
      <c:layout>
        <c:manualLayout>
          <c:xMode val="edge"/>
          <c:yMode val="edge"/>
          <c:x val="0.61498575498575503"/>
          <c:y val="3.9651443569553801E-2"/>
          <c:w val="0.29711682706328402"/>
          <c:h val="6.7401224846894106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933951589384698"/>
          <c:y val="0.22379084967320301"/>
          <c:w val="0.56121609798775096"/>
          <c:h val="0.74693908359494299"/>
        </c:manualLayout>
      </c:layout>
      <c:barChart>
        <c:barDir val="bar"/>
        <c:grouping val="stacked"/>
        <c:varyColors val="0"/>
        <c:ser>
          <c:idx val="1"/>
          <c:order val="0"/>
          <c:tx>
            <c:strRef>
              <c:f>Data!$B$277</c:f>
              <c:strCache>
                <c:ptCount val="1"/>
                <c:pt idx="0">
                  <c:v>Some</c:v>
                </c:pt>
              </c:strCache>
            </c:strRef>
          </c:tx>
          <c:spPr>
            <a:solidFill>
              <a:srgbClr val="9999FF"/>
            </a:solidFill>
            <a:ln w="12700">
              <a:solidFill>
                <a:srgbClr val="000000"/>
              </a:solidFill>
              <a:prstDash val="solid"/>
            </a:ln>
          </c:spPr>
          <c:invertIfNegative val="0"/>
          <c:dLbls>
            <c:delete val="1"/>
          </c:dLbls>
          <c:cat>
            <c:strRef>
              <c:f>Data!$A$278:$A$284</c:f>
              <c:strCache>
                <c:ptCount val="7"/>
                <c:pt idx="0">
                  <c:v>Training Afghan forces to be able to take over security</c:v>
                </c:pt>
                <c:pt idx="1">
                  <c:v>Strengthening Afghanistan's government</c:v>
                </c:pt>
                <c:pt idx="2">
                  <c:v>Preventing al Qaeda from establishing bases of operation in Afghanistan</c:v>
                </c:pt>
                <c:pt idx="3">
                  <c:v>Improving economic development</c:v>
                </c:pt>
                <c:pt idx="4">
                  <c:v>Preventing the Taliban from retaking control</c:v>
                </c:pt>
                <c:pt idx="5">
                  <c:v>Preventing al Qaeda and the Taliban from maintaining bases in Pakistan</c:v>
                </c:pt>
                <c:pt idx="6">
                  <c:v>Reducing official corruption</c:v>
                </c:pt>
              </c:strCache>
            </c:strRef>
          </c:cat>
          <c:val>
            <c:numRef>
              <c:f>Data!$B$278:$B$284</c:f>
              <c:numCache>
                <c:formatCode>0%</c:formatCode>
                <c:ptCount val="7"/>
                <c:pt idx="0">
                  <c:v>0.54</c:v>
                </c:pt>
                <c:pt idx="1">
                  <c:v>0.47</c:v>
                </c:pt>
                <c:pt idx="2">
                  <c:v>0.46</c:v>
                </c:pt>
                <c:pt idx="3">
                  <c:v>0.44</c:v>
                </c:pt>
                <c:pt idx="4">
                  <c:v>0.44</c:v>
                </c:pt>
                <c:pt idx="5">
                  <c:v>0.4</c:v>
                </c:pt>
                <c:pt idx="6">
                  <c:v>0.38</c:v>
                </c:pt>
              </c:numCache>
            </c:numRef>
          </c:val>
        </c:ser>
        <c:ser>
          <c:idx val="0"/>
          <c:order val="1"/>
          <c:tx>
            <c:strRef>
              <c:f>Data!$C$277</c:f>
              <c:strCache>
                <c:ptCount val="1"/>
                <c:pt idx="0">
                  <c:v>Great deal</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Data!$A$278:$A$284</c:f>
              <c:strCache>
                <c:ptCount val="7"/>
                <c:pt idx="0">
                  <c:v>Training Afghan forces to be able to take over security</c:v>
                </c:pt>
                <c:pt idx="1">
                  <c:v>Strengthening Afghanistan's government</c:v>
                </c:pt>
                <c:pt idx="2">
                  <c:v>Preventing al Qaeda from establishing bases of operation in Afghanistan</c:v>
                </c:pt>
                <c:pt idx="3">
                  <c:v>Improving economic development</c:v>
                </c:pt>
                <c:pt idx="4">
                  <c:v>Preventing the Taliban from retaking control</c:v>
                </c:pt>
                <c:pt idx="5">
                  <c:v>Preventing al Qaeda and the Taliban from maintaining bases in Pakistan</c:v>
                </c:pt>
                <c:pt idx="6">
                  <c:v>Reducing official corruption</c:v>
                </c:pt>
              </c:strCache>
            </c:strRef>
          </c:cat>
          <c:val>
            <c:numRef>
              <c:f>Data!$C$278:$C$284</c:f>
              <c:numCache>
                <c:formatCode>0%</c:formatCode>
                <c:ptCount val="7"/>
                <c:pt idx="0">
                  <c:v>0.3</c:v>
                </c:pt>
                <c:pt idx="1">
                  <c:v>0.22</c:v>
                </c:pt>
                <c:pt idx="2">
                  <c:v>0.2</c:v>
                </c:pt>
                <c:pt idx="3">
                  <c:v>0.19</c:v>
                </c:pt>
                <c:pt idx="4">
                  <c:v>0.19</c:v>
                </c:pt>
                <c:pt idx="5">
                  <c:v>0.17</c:v>
                </c:pt>
                <c:pt idx="6">
                  <c:v>0.15</c:v>
                </c:pt>
              </c:numCache>
            </c:numRef>
          </c:val>
        </c:ser>
        <c:dLbls>
          <c:showLegendKey val="0"/>
          <c:showVal val="1"/>
          <c:showCatName val="0"/>
          <c:showSerName val="0"/>
          <c:showPercent val="0"/>
          <c:showBubbleSize val="0"/>
        </c:dLbls>
        <c:gapWidth val="150"/>
        <c:overlap val="100"/>
        <c:axId val="90924160"/>
        <c:axId val="90931968"/>
      </c:barChart>
      <c:catAx>
        <c:axId val="90924160"/>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lgn="r">
              <a:defRPr sz="1400" b="1" i="0" u="none" strike="noStrike" baseline="0">
                <a:solidFill>
                  <a:srgbClr val="000000"/>
                </a:solidFill>
                <a:latin typeface="Arial"/>
                <a:ea typeface="Arial"/>
                <a:cs typeface="Arial"/>
              </a:defRPr>
            </a:pPr>
            <a:endParaRPr lang="en-US"/>
          </a:p>
        </c:txPr>
        <c:crossAx val="90931968"/>
        <c:crossesAt val="0"/>
        <c:auto val="1"/>
        <c:lblAlgn val="ctr"/>
        <c:lblOffset val="100"/>
        <c:tickLblSkip val="1"/>
        <c:tickMarkSkip val="1"/>
        <c:noMultiLvlLbl val="0"/>
      </c:catAx>
      <c:valAx>
        <c:axId val="90931968"/>
        <c:scaling>
          <c:orientation val="minMax"/>
          <c:max val="1.1000000000000001"/>
          <c:min val="0"/>
        </c:scaling>
        <c:delete val="1"/>
        <c:axPos val="t"/>
        <c:numFmt formatCode="0%" sourceLinked="1"/>
        <c:majorTickMark val="out"/>
        <c:minorTickMark val="none"/>
        <c:tickLblPos val="none"/>
        <c:crossAx val="90924160"/>
        <c:crosses val="autoZero"/>
        <c:crossBetween val="between"/>
        <c:majorUnit val="0.1"/>
        <c:minorUnit val="0.04"/>
      </c:valAx>
      <c:spPr>
        <a:noFill/>
        <a:ln w="12700">
          <a:noFill/>
          <a:prstDash val="solid"/>
        </a:ln>
      </c:spPr>
    </c:plotArea>
    <c:legend>
      <c:legendPos val="b"/>
      <c:layout>
        <c:manualLayout>
          <c:xMode val="edge"/>
          <c:yMode val="edge"/>
          <c:x val="0.55518728492271696"/>
          <c:y val="0.18289039850410899"/>
          <c:w val="0.239542257217848"/>
          <c:h val="4.67942977716021E-2"/>
        </c:manualLayout>
      </c:layout>
      <c:overlay val="0"/>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952464275298901"/>
          <c:y val="6.8294862114838401E-2"/>
          <c:w val="0.66491980169145504"/>
          <c:h val="0.90515981735159801"/>
        </c:manualLayout>
      </c:layout>
      <c:barChart>
        <c:barDir val="bar"/>
        <c:grouping val="clustered"/>
        <c:varyColors val="0"/>
        <c:ser>
          <c:idx val="1"/>
          <c:order val="0"/>
          <c:tx>
            <c:strRef>
              <c:f>Data!$B$303</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Data!$A$304:$A$309</c:f>
              <c:strCache>
                <c:ptCount val="6"/>
                <c:pt idx="0">
                  <c:v>Freedom of movement</c:v>
                </c:pt>
                <c:pt idx="1">
                  <c:v>Ability to afford things</c:v>
                </c:pt>
                <c:pt idx="2">
                  <c:v>Economic opportunity</c:v>
                </c:pt>
                <c:pt idx="3">
                  <c:v>Infrastructure</c:v>
                </c:pt>
                <c:pt idx="4">
                  <c:v>Security from violence</c:v>
                </c:pt>
                <c:pt idx="5">
                  <c:v>Living conditions overall</c:v>
                </c:pt>
              </c:strCache>
            </c:strRef>
          </c:cat>
          <c:val>
            <c:numRef>
              <c:f>Data!$B$304:$B$309</c:f>
              <c:numCache>
                <c:formatCode>0%</c:formatCode>
                <c:ptCount val="6"/>
                <c:pt idx="0">
                  <c:v>0.39</c:v>
                </c:pt>
                <c:pt idx="1">
                  <c:v>0.34</c:v>
                </c:pt>
                <c:pt idx="2">
                  <c:v>0.27</c:v>
                </c:pt>
                <c:pt idx="3">
                  <c:v>0.47</c:v>
                </c:pt>
                <c:pt idx="4">
                  <c:v>0.44</c:v>
                </c:pt>
                <c:pt idx="5">
                  <c:v>0.74</c:v>
                </c:pt>
              </c:numCache>
            </c:numRef>
          </c:val>
        </c:ser>
        <c:ser>
          <c:idx val="0"/>
          <c:order val="1"/>
          <c:tx>
            <c:strRef>
              <c:f>Data!$C$303</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Data!$A$304:$A$309</c:f>
              <c:strCache>
                <c:ptCount val="6"/>
                <c:pt idx="0">
                  <c:v>Freedom of movement</c:v>
                </c:pt>
                <c:pt idx="1">
                  <c:v>Ability to afford things</c:v>
                </c:pt>
                <c:pt idx="2">
                  <c:v>Economic opportunity</c:v>
                </c:pt>
                <c:pt idx="3">
                  <c:v>Infrastructure</c:v>
                </c:pt>
                <c:pt idx="4">
                  <c:v>Security from violence</c:v>
                </c:pt>
                <c:pt idx="5">
                  <c:v>Living conditions overall</c:v>
                </c:pt>
              </c:strCache>
            </c:strRef>
          </c:cat>
          <c:val>
            <c:numRef>
              <c:f>Data!$C$304:$C$309</c:f>
              <c:numCache>
                <c:formatCode>0%</c:formatCode>
                <c:ptCount val="6"/>
                <c:pt idx="0">
                  <c:v>0.7</c:v>
                </c:pt>
                <c:pt idx="1">
                  <c:v>0.64</c:v>
                </c:pt>
                <c:pt idx="2">
                  <c:v>0.45</c:v>
                </c:pt>
                <c:pt idx="3">
                  <c:v>0.65</c:v>
                </c:pt>
                <c:pt idx="4">
                  <c:v>0.59</c:v>
                </c:pt>
                <c:pt idx="5">
                  <c:v>0.88</c:v>
                </c:pt>
              </c:numCache>
            </c:numRef>
          </c:val>
        </c:ser>
        <c:dLbls>
          <c:showLegendKey val="0"/>
          <c:showVal val="1"/>
          <c:showCatName val="0"/>
          <c:showSerName val="0"/>
          <c:showPercent val="0"/>
          <c:showBubbleSize val="0"/>
        </c:dLbls>
        <c:gapWidth val="150"/>
        <c:axId val="98711424"/>
        <c:axId val="98712960"/>
      </c:barChart>
      <c:catAx>
        <c:axId val="98711424"/>
        <c:scaling>
          <c:orientation val="maxMin"/>
        </c:scaling>
        <c:delete val="0"/>
        <c:axPos val="l"/>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712960"/>
        <c:crossesAt val="0"/>
        <c:auto val="1"/>
        <c:lblAlgn val="ctr"/>
        <c:lblOffset val="100"/>
        <c:tickLblSkip val="1"/>
        <c:tickMarkSkip val="1"/>
        <c:noMultiLvlLbl val="0"/>
      </c:catAx>
      <c:valAx>
        <c:axId val="98712960"/>
        <c:scaling>
          <c:orientation val="minMax"/>
          <c:max val="1.1000000000000001"/>
          <c:min val="0"/>
        </c:scaling>
        <c:delete val="1"/>
        <c:axPos val="t"/>
        <c:numFmt formatCode="0%" sourceLinked="1"/>
        <c:majorTickMark val="out"/>
        <c:minorTickMark val="none"/>
        <c:tickLblPos val="nextTo"/>
        <c:crossAx val="98711424"/>
        <c:crosses val="autoZero"/>
        <c:crossBetween val="between"/>
        <c:majorUnit val="0.1"/>
        <c:minorUnit val="0.04"/>
      </c:valAx>
      <c:spPr>
        <a:noFill/>
        <a:ln w="12700">
          <a:noFill/>
          <a:prstDash val="solid"/>
        </a:ln>
      </c:spPr>
    </c:plotArea>
    <c:legend>
      <c:legendPos val="r"/>
      <c:layout>
        <c:manualLayout>
          <c:xMode val="edge"/>
          <c:yMode val="edge"/>
          <c:x val="0.55971264367816098"/>
          <c:y val="1.5146154675871E-2"/>
          <c:w val="0.29711682706328402"/>
          <c:h val="5.59247474202711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2.9670736219015899E-2"/>
          <c:y val="6.5288478418174895E-2"/>
          <c:w val="0.95995886751669901"/>
          <c:h val="0.86499475493785105"/>
        </c:manualLayout>
      </c:layout>
      <c:barChart>
        <c:barDir val="col"/>
        <c:grouping val="clustered"/>
        <c:varyColors val="0"/>
        <c:ser>
          <c:idx val="0"/>
          <c:order val="0"/>
          <c:tx>
            <c:strRef>
              <c:f>Data!$B$182</c:f>
              <c:strCache>
                <c:ptCount val="1"/>
                <c:pt idx="0">
                  <c:v>NET Problem</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Data!$A$183:$A$187</c:f>
              <c:strCache>
                <c:ptCount val="5"/>
                <c:pt idx="0">
                  <c:v>2006</c:v>
                </c:pt>
                <c:pt idx="1">
                  <c:v>2007</c:v>
                </c:pt>
                <c:pt idx="2">
                  <c:v>Early 2009</c:v>
                </c:pt>
                <c:pt idx="3">
                  <c:v>Late 2009</c:v>
                </c:pt>
                <c:pt idx="4">
                  <c:v>Now</c:v>
                </c:pt>
              </c:strCache>
            </c:strRef>
          </c:cat>
          <c:val>
            <c:numRef>
              <c:f>Data!$B$183:$B$187</c:f>
              <c:numCache>
                <c:formatCode>0%</c:formatCode>
                <c:ptCount val="5"/>
                <c:pt idx="0">
                  <c:v>0.78</c:v>
                </c:pt>
                <c:pt idx="1">
                  <c:v>0.72</c:v>
                </c:pt>
                <c:pt idx="2">
                  <c:v>0.85</c:v>
                </c:pt>
                <c:pt idx="3">
                  <c:v>0.95</c:v>
                </c:pt>
                <c:pt idx="4">
                  <c:v>0.85</c:v>
                </c:pt>
              </c:numCache>
            </c:numRef>
          </c:val>
        </c:ser>
        <c:ser>
          <c:idx val="1"/>
          <c:order val="1"/>
          <c:tx>
            <c:strRef>
              <c:f>Data!$C$182</c:f>
              <c:strCache>
                <c:ptCount val="1"/>
                <c:pt idx="0">
                  <c:v>Big problem</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Data!$A$183:$A$187</c:f>
              <c:strCache>
                <c:ptCount val="5"/>
                <c:pt idx="0">
                  <c:v>2006</c:v>
                </c:pt>
                <c:pt idx="1">
                  <c:v>2007</c:v>
                </c:pt>
                <c:pt idx="2">
                  <c:v>Early 2009</c:v>
                </c:pt>
                <c:pt idx="3">
                  <c:v>Late 2009</c:v>
                </c:pt>
                <c:pt idx="4">
                  <c:v>Now</c:v>
                </c:pt>
              </c:strCache>
            </c:strRef>
          </c:cat>
          <c:val>
            <c:numRef>
              <c:f>Data!$C$183:$C$187</c:f>
              <c:numCache>
                <c:formatCode>0%</c:formatCode>
                <c:ptCount val="5"/>
                <c:pt idx="0">
                  <c:v>0.55000000000000004</c:v>
                </c:pt>
                <c:pt idx="1">
                  <c:v>0.45</c:v>
                </c:pt>
                <c:pt idx="2">
                  <c:v>0.63</c:v>
                </c:pt>
                <c:pt idx="3">
                  <c:v>0.76</c:v>
                </c:pt>
                <c:pt idx="4">
                  <c:v>0.5</c:v>
                </c:pt>
              </c:numCache>
            </c:numRef>
          </c:val>
        </c:ser>
        <c:dLbls>
          <c:showLegendKey val="0"/>
          <c:showVal val="1"/>
          <c:showCatName val="0"/>
          <c:showSerName val="0"/>
          <c:showPercent val="0"/>
          <c:showBubbleSize val="0"/>
        </c:dLbls>
        <c:gapWidth val="150"/>
        <c:axId val="98871168"/>
        <c:axId val="98872704"/>
      </c:barChart>
      <c:catAx>
        <c:axId val="98871168"/>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rtl="1">
              <a:defRPr sz="1400" b="1" i="0" u="none" strike="noStrike" baseline="0">
                <a:solidFill>
                  <a:srgbClr val="000000"/>
                </a:solidFill>
                <a:latin typeface="Arial"/>
                <a:ea typeface="Arial"/>
                <a:cs typeface="Arial"/>
              </a:defRPr>
            </a:pPr>
            <a:endParaRPr lang="en-US"/>
          </a:p>
        </c:txPr>
        <c:crossAx val="98872704"/>
        <c:crossesAt val="0"/>
        <c:auto val="1"/>
        <c:lblAlgn val="ctr"/>
        <c:lblOffset val="100"/>
        <c:tickLblSkip val="1"/>
        <c:tickMarkSkip val="1"/>
        <c:noMultiLvlLbl val="0"/>
      </c:catAx>
      <c:valAx>
        <c:axId val="98872704"/>
        <c:scaling>
          <c:orientation val="minMax"/>
          <c:max val="1.2"/>
          <c:min val="0"/>
        </c:scaling>
        <c:delete val="1"/>
        <c:axPos val="l"/>
        <c:numFmt formatCode="0%" sourceLinked="1"/>
        <c:majorTickMark val="out"/>
        <c:minorTickMark val="none"/>
        <c:tickLblPos val="nextTo"/>
        <c:crossAx val="98871168"/>
        <c:crosses val="autoZero"/>
        <c:crossBetween val="between"/>
        <c:majorUnit val="0.1"/>
        <c:minorUnit val="0.04"/>
      </c:valAx>
      <c:spPr>
        <a:noFill/>
        <a:ln w="12700">
          <a:solidFill>
            <a:srgbClr val="808080"/>
          </a:solidFill>
          <a:prstDash val="solid"/>
        </a:ln>
      </c:spPr>
    </c:plotArea>
    <c:legend>
      <c:legendPos val="r"/>
      <c:layout>
        <c:manualLayout>
          <c:xMode val="edge"/>
          <c:yMode val="edge"/>
          <c:x val="0.23529411764705899"/>
          <c:y val="0.14355628058727599"/>
          <c:w val="0.33407325194228699"/>
          <c:h val="6.19902120717781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868766404199503E-2"/>
          <c:y val="0.102604837747554"/>
          <c:w val="0.90473458005249296"/>
          <c:h val="0.77498926270579804"/>
        </c:manualLayout>
      </c:layout>
      <c:barChart>
        <c:barDir val="col"/>
        <c:grouping val="clustered"/>
        <c:varyColors val="0"/>
        <c:ser>
          <c:idx val="1"/>
          <c:order val="0"/>
          <c:spPr>
            <a:solidFill>
              <a:srgbClr val="9999FF"/>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Data!$A$294:$A$295</c:f>
              <c:strCache>
                <c:ptCount val="2"/>
                <c:pt idx="0">
                  <c:v>a</c:v>
                </c:pt>
                <c:pt idx="1">
                  <c:v>b</c:v>
                </c:pt>
              </c:strCache>
            </c:strRef>
          </c:cat>
          <c:val>
            <c:numRef>
              <c:f>Data!$B$294:$B$295</c:f>
              <c:numCache>
                <c:formatCode>0%</c:formatCode>
                <c:ptCount val="2"/>
                <c:pt idx="0">
                  <c:v>0.52</c:v>
                </c:pt>
                <c:pt idx="1">
                  <c:v>0.4</c:v>
                </c:pt>
              </c:numCache>
            </c:numRef>
          </c:val>
        </c:ser>
        <c:ser>
          <c:idx val="0"/>
          <c:order val="1"/>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Data!$A$294:$A$295</c:f>
              <c:strCache>
                <c:ptCount val="2"/>
                <c:pt idx="0">
                  <c:v>a</c:v>
                </c:pt>
                <c:pt idx="1">
                  <c:v>b</c:v>
                </c:pt>
              </c:strCache>
            </c:strRef>
          </c:cat>
          <c:val>
            <c:numRef>
              <c:f>Data!$C$294:$C$295</c:f>
              <c:numCache>
                <c:formatCode>0%</c:formatCode>
                <c:ptCount val="2"/>
                <c:pt idx="0">
                  <c:v>0.46</c:v>
                </c:pt>
                <c:pt idx="1">
                  <c:v>0.51</c:v>
                </c:pt>
              </c:numCache>
            </c:numRef>
          </c:val>
        </c:ser>
        <c:dLbls>
          <c:showLegendKey val="0"/>
          <c:showVal val="1"/>
          <c:showCatName val="0"/>
          <c:showSerName val="0"/>
          <c:showPercent val="0"/>
          <c:showBubbleSize val="0"/>
        </c:dLbls>
        <c:gapWidth val="150"/>
        <c:axId val="90809856"/>
        <c:axId val="90811392"/>
      </c:barChart>
      <c:catAx>
        <c:axId val="90809856"/>
        <c:scaling>
          <c:orientation val="minMax"/>
        </c:scaling>
        <c:delete val="1"/>
        <c:axPos val="b"/>
        <c:numFmt formatCode="General" sourceLinked="1"/>
        <c:majorTickMark val="out"/>
        <c:minorTickMark val="none"/>
        <c:tickLblPos val="none"/>
        <c:crossAx val="90811392"/>
        <c:crossesAt val="0"/>
        <c:auto val="1"/>
        <c:lblAlgn val="ctr"/>
        <c:lblOffset val="100"/>
        <c:tickLblSkip val="1"/>
        <c:tickMarkSkip val="1"/>
        <c:noMultiLvlLbl val="0"/>
      </c:catAx>
      <c:valAx>
        <c:axId val="90811392"/>
        <c:scaling>
          <c:orientation val="minMax"/>
          <c:max val="1"/>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0809856"/>
        <c:crosses val="autoZero"/>
        <c:crossBetween val="between"/>
        <c:majorUnit val="0.1"/>
        <c:minorUnit val="0.04"/>
      </c:valAx>
      <c:spPr>
        <a:noFill/>
        <a:ln w="12700">
          <a:solidFill>
            <a:srgbClr val="808080"/>
          </a:solid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305008748906398E-2"/>
          <c:y val="0.10788039011921099"/>
          <c:w val="0.90296741032370997"/>
          <c:h val="0.80239689188597896"/>
        </c:manualLayout>
      </c:layout>
      <c:barChart>
        <c:barDir val="col"/>
        <c:grouping val="clustered"/>
        <c:varyColors val="0"/>
        <c:ser>
          <c:idx val="1"/>
          <c:order val="0"/>
          <c:tx>
            <c:strRef>
              <c:f>Data!$B$225</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Data!$A$226:$A$228</c:f>
              <c:strCache>
                <c:ptCount val="3"/>
                <c:pt idx="0">
                  <c:v>Islamic state</c:v>
                </c:pt>
                <c:pt idx="1">
                  <c:v>Democracy</c:v>
                </c:pt>
                <c:pt idx="2">
                  <c:v>Strong leader</c:v>
                </c:pt>
              </c:strCache>
            </c:strRef>
          </c:cat>
          <c:val>
            <c:numRef>
              <c:f>Data!$B$226:$B$228</c:f>
              <c:numCache>
                <c:formatCode>0%</c:formatCode>
                <c:ptCount val="3"/>
                <c:pt idx="0">
                  <c:v>0.43</c:v>
                </c:pt>
                <c:pt idx="1">
                  <c:v>0.32</c:v>
                </c:pt>
                <c:pt idx="2">
                  <c:v>0.23</c:v>
                </c:pt>
              </c:numCache>
            </c:numRef>
          </c:val>
        </c:ser>
        <c:ser>
          <c:idx val="0"/>
          <c:order val="1"/>
          <c:tx>
            <c:strRef>
              <c:f>Data!$C$225</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Data!$A$226:$A$228</c:f>
              <c:strCache>
                <c:ptCount val="3"/>
                <c:pt idx="0">
                  <c:v>Islamic state</c:v>
                </c:pt>
                <c:pt idx="1">
                  <c:v>Democracy</c:v>
                </c:pt>
                <c:pt idx="2">
                  <c:v>Strong leader</c:v>
                </c:pt>
              </c:strCache>
            </c:strRef>
          </c:cat>
          <c:val>
            <c:numRef>
              <c:f>Data!$C$226:$C$228</c:f>
              <c:numCache>
                <c:formatCode>0%</c:formatCode>
                <c:ptCount val="3"/>
                <c:pt idx="0">
                  <c:v>0.39</c:v>
                </c:pt>
                <c:pt idx="1">
                  <c:v>0.37</c:v>
                </c:pt>
                <c:pt idx="2">
                  <c:v>0.23</c:v>
                </c:pt>
              </c:numCache>
            </c:numRef>
          </c:val>
        </c:ser>
        <c:dLbls>
          <c:showLegendKey val="0"/>
          <c:showVal val="1"/>
          <c:showCatName val="0"/>
          <c:showSerName val="0"/>
          <c:showPercent val="0"/>
          <c:showBubbleSize val="0"/>
        </c:dLbls>
        <c:gapWidth val="150"/>
        <c:axId val="98941184"/>
        <c:axId val="98951168"/>
      </c:barChart>
      <c:catAx>
        <c:axId val="98941184"/>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8951168"/>
        <c:crossesAt val="0"/>
        <c:auto val="1"/>
        <c:lblAlgn val="ctr"/>
        <c:lblOffset val="100"/>
        <c:tickLblSkip val="1"/>
        <c:tickMarkSkip val="1"/>
        <c:noMultiLvlLbl val="0"/>
      </c:catAx>
      <c:valAx>
        <c:axId val="98951168"/>
        <c:scaling>
          <c:orientation val="minMax"/>
          <c:max val="0.6"/>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8941184"/>
        <c:crosses val="autoZero"/>
        <c:crossBetween val="between"/>
        <c:majorUnit val="0.1"/>
        <c:minorUnit val="0.04"/>
      </c:valAx>
      <c:spPr>
        <a:noFill/>
        <a:ln w="12700">
          <a:solidFill>
            <a:srgbClr val="808080"/>
          </a:solidFill>
          <a:prstDash val="solid"/>
        </a:ln>
      </c:spPr>
    </c:plotArea>
    <c:legend>
      <c:legendPos val="r"/>
      <c:layout>
        <c:manualLayout>
          <c:xMode val="edge"/>
          <c:yMode val="edge"/>
          <c:x val="0.397129593175853"/>
          <c:y val="0.18610291924541"/>
          <c:w val="0.25777777777777799"/>
          <c:h val="4.5751633986928102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7069922308546097E-2"/>
          <c:y val="6.0094550184476903E-2"/>
          <c:w val="0.94959674435812103"/>
          <c:h val="0.85493814488790998"/>
        </c:manualLayout>
      </c:layout>
      <c:barChart>
        <c:barDir val="col"/>
        <c:grouping val="clustered"/>
        <c:varyColors val="0"/>
        <c:ser>
          <c:idx val="0"/>
          <c:order val="0"/>
          <c:tx>
            <c:strRef>
              <c:f>Data!$B$231</c:f>
              <c:strCache>
                <c:ptCount val="1"/>
                <c:pt idx="0">
                  <c:v>Yes</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Data!$A$232:$A$233</c:f>
              <c:strCache>
                <c:ptCount val="2"/>
                <c:pt idx="0">
                  <c:v>Confident democracy can work?</c:v>
                </c:pt>
                <c:pt idx="1">
                  <c:v>Satisfied with election outcome?</c:v>
                </c:pt>
              </c:strCache>
            </c:strRef>
          </c:cat>
          <c:val>
            <c:numRef>
              <c:f>Data!$B$232:$B$233</c:f>
              <c:numCache>
                <c:formatCode>0%</c:formatCode>
                <c:ptCount val="2"/>
                <c:pt idx="0">
                  <c:v>0.77</c:v>
                </c:pt>
                <c:pt idx="1">
                  <c:v>0.57999999999999996</c:v>
                </c:pt>
              </c:numCache>
            </c:numRef>
          </c:val>
        </c:ser>
        <c:ser>
          <c:idx val="1"/>
          <c:order val="1"/>
          <c:tx>
            <c:strRef>
              <c:f>Data!$C$231</c:f>
              <c:strCache>
                <c:ptCount val="1"/>
                <c:pt idx="0">
                  <c:v>No</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Data!$A$232:$A$233</c:f>
              <c:strCache>
                <c:ptCount val="2"/>
                <c:pt idx="0">
                  <c:v>Confident democracy can work?</c:v>
                </c:pt>
                <c:pt idx="1">
                  <c:v>Satisfied with election outcome?</c:v>
                </c:pt>
              </c:strCache>
            </c:strRef>
          </c:cat>
          <c:val>
            <c:numRef>
              <c:f>Data!$C$232:$C$233</c:f>
              <c:numCache>
                <c:formatCode>0%</c:formatCode>
                <c:ptCount val="2"/>
                <c:pt idx="0">
                  <c:v>0.23</c:v>
                </c:pt>
                <c:pt idx="1">
                  <c:v>0.41</c:v>
                </c:pt>
              </c:numCache>
            </c:numRef>
          </c:val>
        </c:ser>
        <c:dLbls>
          <c:showLegendKey val="0"/>
          <c:showVal val="1"/>
          <c:showCatName val="0"/>
          <c:showSerName val="0"/>
          <c:showPercent val="0"/>
          <c:showBubbleSize val="0"/>
        </c:dLbls>
        <c:gapWidth val="150"/>
        <c:axId val="100038528"/>
        <c:axId val="100040064"/>
      </c:barChart>
      <c:catAx>
        <c:axId val="100038528"/>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rtl="0">
              <a:defRPr sz="1400" b="1" i="0" u="none" strike="noStrike" baseline="0">
                <a:solidFill>
                  <a:srgbClr val="000000"/>
                </a:solidFill>
                <a:latin typeface="Arial"/>
                <a:ea typeface="Arial"/>
                <a:cs typeface="Arial"/>
              </a:defRPr>
            </a:pPr>
            <a:endParaRPr lang="en-US"/>
          </a:p>
        </c:txPr>
        <c:crossAx val="100040064"/>
        <c:crossesAt val="0"/>
        <c:auto val="1"/>
        <c:lblAlgn val="ctr"/>
        <c:lblOffset val="100"/>
        <c:tickLblSkip val="1"/>
        <c:tickMarkSkip val="1"/>
        <c:noMultiLvlLbl val="0"/>
      </c:catAx>
      <c:valAx>
        <c:axId val="100040064"/>
        <c:scaling>
          <c:orientation val="minMax"/>
          <c:max val="1.1000000000000001"/>
          <c:min val="0"/>
        </c:scaling>
        <c:delete val="1"/>
        <c:axPos val="l"/>
        <c:numFmt formatCode="0%" sourceLinked="1"/>
        <c:majorTickMark val="out"/>
        <c:minorTickMark val="none"/>
        <c:tickLblPos val="nextTo"/>
        <c:crossAx val="100038528"/>
        <c:crosses val="autoZero"/>
        <c:crossBetween val="between"/>
        <c:majorUnit val="0.1"/>
        <c:minorUnit val="0.04"/>
      </c:valAx>
      <c:spPr>
        <a:noFill/>
        <a:ln w="12700">
          <a:solidFill>
            <a:srgbClr val="808080"/>
          </a:solidFill>
          <a:prstDash val="solid"/>
        </a:ln>
      </c:spPr>
    </c:plotArea>
    <c:legend>
      <c:legendPos val="r"/>
      <c:layout>
        <c:manualLayout>
          <c:xMode val="edge"/>
          <c:yMode val="edge"/>
          <c:x val="0.40843507214206398"/>
          <c:y val="0.163629029866041"/>
          <c:w val="0.185349611542731"/>
          <c:h val="7.1778140293637799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5112104630989E-2"/>
          <c:y val="9.50523601085599E-2"/>
          <c:w val="0.947730659726856"/>
          <c:h val="0.81522493258935602"/>
        </c:manualLayout>
      </c:layout>
      <c:barChart>
        <c:barDir val="col"/>
        <c:grouping val="clustered"/>
        <c:varyColors val="0"/>
        <c:ser>
          <c:idx val="0"/>
          <c:order val="0"/>
          <c:tx>
            <c:strRef>
              <c:f>Data!$B$198</c:f>
              <c:strCache>
                <c:ptCount val="1"/>
                <c:pt idx="0">
                  <c:v>Current government</c:v>
                </c:pt>
              </c:strCache>
            </c:strRef>
          </c:tx>
          <c:spPr>
            <a:solidFill>
              <a:srgbClr val="9999FF"/>
            </a:solidFill>
            <a:ln w="12700">
              <a:solidFill>
                <a:srgbClr val="00008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numRef>
              <c:f>Data!$A$199:$A$204</c:f>
              <c:numCache>
                <c:formatCode>m/d/yy</c:formatCode>
                <c:ptCount val="6"/>
                <c:pt idx="0">
                  <c:v>38643</c:v>
                </c:pt>
                <c:pt idx="1">
                  <c:v>39009</c:v>
                </c:pt>
                <c:pt idx="2">
                  <c:v>39393</c:v>
                </c:pt>
                <c:pt idx="3">
                  <c:v>39825</c:v>
                </c:pt>
                <c:pt idx="4">
                  <c:v>40170</c:v>
                </c:pt>
                <c:pt idx="5">
                  <c:v>40495</c:v>
                </c:pt>
              </c:numCache>
            </c:numRef>
          </c:cat>
          <c:val>
            <c:numRef>
              <c:f>Data!$B$199:$B$204</c:f>
              <c:numCache>
                <c:formatCode>0%</c:formatCode>
                <c:ptCount val="6"/>
                <c:pt idx="0">
                  <c:v>0.91</c:v>
                </c:pt>
                <c:pt idx="1">
                  <c:v>0.88</c:v>
                </c:pt>
                <c:pt idx="2">
                  <c:v>0.84</c:v>
                </c:pt>
                <c:pt idx="3">
                  <c:v>0.82</c:v>
                </c:pt>
                <c:pt idx="4">
                  <c:v>0.9</c:v>
                </c:pt>
                <c:pt idx="5">
                  <c:v>0.86</c:v>
                </c:pt>
              </c:numCache>
            </c:numRef>
          </c:val>
        </c:ser>
        <c:ser>
          <c:idx val="1"/>
          <c:order val="1"/>
          <c:tx>
            <c:strRef>
              <c:f>Data!$C$198</c:f>
              <c:strCache>
                <c:ptCount val="1"/>
                <c:pt idx="0">
                  <c:v>Taliban</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numRef>
              <c:f>Data!$A$199:$A$204</c:f>
              <c:numCache>
                <c:formatCode>m/d/yy</c:formatCode>
                <c:ptCount val="6"/>
                <c:pt idx="0">
                  <c:v>38643</c:v>
                </c:pt>
                <c:pt idx="1">
                  <c:v>39009</c:v>
                </c:pt>
                <c:pt idx="2">
                  <c:v>39393</c:v>
                </c:pt>
                <c:pt idx="3">
                  <c:v>39825</c:v>
                </c:pt>
                <c:pt idx="4">
                  <c:v>40170</c:v>
                </c:pt>
                <c:pt idx="5">
                  <c:v>40495</c:v>
                </c:pt>
              </c:numCache>
            </c:numRef>
          </c:cat>
          <c:val>
            <c:numRef>
              <c:f>Data!$C$199:$C$204</c:f>
              <c:numCache>
                <c:formatCode>0%</c:formatCode>
                <c:ptCount val="6"/>
                <c:pt idx="0">
                  <c:v>0.01</c:v>
                </c:pt>
                <c:pt idx="1">
                  <c:v>0.03</c:v>
                </c:pt>
                <c:pt idx="2">
                  <c:v>0.04</c:v>
                </c:pt>
                <c:pt idx="3">
                  <c:v>0.04</c:v>
                </c:pt>
                <c:pt idx="4">
                  <c:v>0.06</c:v>
                </c:pt>
                <c:pt idx="5">
                  <c:v>0.09</c:v>
                </c:pt>
              </c:numCache>
            </c:numRef>
          </c:val>
        </c:ser>
        <c:dLbls>
          <c:showLegendKey val="0"/>
          <c:showVal val="0"/>
          <c:showCatName val="0"/>
          <c:showSerName val="0"/>
          <c:showPercent val="0"/>
          <c:showBubbleSize val="0"/>
        </c:dLbls>
        <c:gapWidth val="150"/>
        <c:axId val="100099584"/>
        <c:axId val="100101120"/>
      </c:barChart>
      <c:catAx>
        <c:axId val="100099584"/>
        <c:scaling>
          <c:orientation val="minMax"/>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100101120"/>
        <c:crossesAt val="0"/>
        <c:auto val="0"/>
        <c:lblAlgn val="ctr"/>
        <c:lblOffset val="100"/>
        <c:tickLblSkip val="1"/>
        <c:tickMarkSkip val="1"/>
        <c:noMultiLvlLbl val="0"/>
      </c:catAx>
      <c:valAx>
        <c:axId val="100101120"/>
        <c:scaling>
          <c:orientation val="minMax"/>
          <c:max val="1.2"/>
          <c:min val="0"/>
        </c:scaling>
        <c:delete val="1"/>
        <c:axPos val="l"/>
        <c:numFmt formatCode="0%" sourceLinked="1"/>
        <c:majorTickMark val="out"/>
        <c:minorTickMark val="none"/>
        <c:tickLblPos val="nextTo"/>
        <c:crossAx val="100099584"/>
        <c:crosses val="autoZero"/>
        <c:crossBetween val="between"/>
        <c:majorUnit val="0.1"/>
        <c:minorUnit val="0.02"/>
      </c:valAx>
      <c:spPr>
        <a:noFill/>
        <a:ln w="12700">
          <a:solidFill>
            <a:srgbClr val="808080"/>
          </a:solidFill>
          <a:prstDash val="solid"/>
        </a:ln>
      </c:spPr>
    </c:plotArea>
    <c:legend>
      <c:legendPos val="r"/>
      <c:layout>
        <c:manualLayout>
          <c:xMode val="edge"/>
          <c:yMode val="edge"/>
          <c:x val="0.32341496507851802"/>
          <c:y val="0.17618621229793999"/>
          <c:w val="0.33925925925925898"/>
          <c:h val="6.31808278867102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7624785392036897E-2"/>
          <c:y val="0.108747099824706"/>
          <c:w val="0.945708546118607"/>
          <c:h val="0.72686292714172895"/>
        </c:manualLayout>
      </c:layout>
      <c:barChart>
        <c:barDir val="col"/>
        <c:grouping val="clustered"/>
        <c:varyColors val="0"/>
        <c:ser>
          <c:idx val="0"/>
          <c:order val="0"/>
          <c:tx>
            <c:strRef>
              <c:f>Data!$B$189</c:f>
              <c:strCache>
                <c:ptCount val="1"/>
                <c:pt idx="0">
                  <c:v>Reason for support</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Data!$A$190:$A$195</c:f>
              <c:strCache>
                <c:ptCount val="6"/>
                <c:pt idx="0">
                  <c:v>For religious reasons</c:v>
                </c:pt>
                <c:pt idx="1">
                  <c:v>Corruption in the government</c:v>
                </c:pt>
                <c:pt idx="2">
                  <c:v>Opposition to foreign forces</c:v>
                </c:pt>
                <c:pt idx="3">
                  <c:v>Threatened or forced</c:v>
                </c:pt>
                <c:pt idx="4">
                  <c:v>Agree with its goals</c:v>
                </c:pt>
                <c:pt idx="5">
                  <c:v>Better at delivering services</c:v>
                </c:pt>
              </c:strCache>
            </c:strRef>
          </c:cat>
          <c:val>
            <c:numRef>
              <c:f>Data!$B$190:$B$195</c:f>
              <c:numCache>
                <c:formatCode>0%</c:formatCode>
                <c:ptCount val="6"/>
                <c:pt idx="0">
                  <c:v>0.77</c:v>
                </c:pt>
                <c:pt idx="1">
                  <c:v>0.71</c:v>
                </c:pt>
                <c:pt idx="2">
                  <c:v>0.68</c:v>
                </c:pt>
                <c:pt idx="3">
                  <c:v>0.68</c:v>
                </c:pt>
                <c:pt idx="4">
                  <c:v>0.56999999999999995</c:v>
                </c:pt>
                <c:pt idx="5">
                  <c:v>0.39</c:v>
                </c:pt>
              </c:numCache>
            </c:numRef>
          </c:val>
        </c:ser>
        <c:dLbls>
          <c:showLegendKey val="0"/>
          <c:showVal val="1"/>
          <c:showCatName val="0"/>
          <c:showSerName val="0"/>
          <c:showPercent val="0"/>
          <c:showBubbleSize val="0"/>
        </c:dLbls>
        <c:gapWidth val="150"/>
        <c:axId val="100137600"/>
        <c:axId val="100156928"/>
      </c:barChart>
      <c:catAx>
        <c:axId val="10013760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100156928"/>
        <c:crossesAt val="0"/>
        <c:auto val="1"/>
        <c:lblAlgn val="ctr"/>
        <c:lblOffset val="100"/>
        <c:tickLblSkip val="1"/>
        <c:tickMarkSkip val="1"/>
        <c:noMultiLvlLbl val="0"/>
      </c:catAx>
      <c:valAx>
        <c:axId val="100156928"/>
        <c:scaling>
          <c:orientation val="minMax"/>
          <c:max val="1.1000000000000001"/>
          <c:min val="0"/>
        </c:scaling>
        <c:delete val="1"/>
        <c:axPos val="l"/>
        <c:numFmt formatCode="0%" sourceLinked="1"/>
        <c:majorTickMark val="out"/>
        <c:minorTickMark val="none"/>
        <c:tickLblPos val="nextTo"/>
        <c:crossAx val="100137600"/>
        <c:crosses val="autoZero"/>
        <c:crossBetween val="between"/>
        <c:majorUnit val="0.1"/>
        <c:minorUnit val="0.04"/>
      </c:valAx>
      <c:spPr>
        <a:noFill/>
        <a:ln w="12700">
          <a:solidFill>
            <a:srgbClr val="808080"/>
          </a:solidFill>
          <a:prstDash val="solid"/>
        </a:ln>
      </c:spPr>
    </c:plotArea>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50843977836104E-2"/>
          <c:y val="8.0435118516312895E-2"/>
          <c:w val="0.90526905803441204"/>
          <c:h val="0.82984223780191801"/>
        </c:manualLayout>
      </c:layout>
      <c:lineChart>
        <c:grouping val="standard"/>
        <c:varyColors val="0"/>
        <c:ser>
          <c:idx val="0"/>
          <c:order val="0"/>
          <c:tx>
            <c:strRef>
              <c:f>Data!$B$54</c:f>
              <c:strCache>
                <c:ptCount val="1"/>
                <c:pt idx="0">
                  <c:v>Good thing</c:v>
                </c:pt>
              </c:strCache>
            </c:strRef>
          </c:tx>
          <c:spPr>
            <a:ln w="38100">
              <a:solidFill>
                <a:srgbClr val="000080"/>
              </a:solidFill>
              <a:prstDash val="solid"/>
            </a:ln>
          </c:spPr>
          <c:marker>
            <c:symbol val="diamond"/>
            <c:size val="9"/>
            <c:spPr>
              <a:solidFill>
                <a:srgbClr val="FFFFFF"/>
              </a:solidFill>
              <a:ln>
                <a:solidFill>
                  <a:srgbClr val="000090"/>
                </a:solidFill>
                <a:prstDash val="solid"/>
              </a:ln>
            </c:spPr>
          </c:marker>
          <c:dLbls>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t"/>
            <c:showLegendKey val="0"/>
            <c:showVal val="1"/>
            <c:showCatName val="0"/>
            <c:showSerName val="0"/>
            <c:showPercent val="0"/>
            <c:showBubbleSize val="0"/>
            <c:showLeaderLines val="0"/>
          </c:dLbls>
          <c:cat>
            <c:numRef>
              <c:f>Data!$A$55:$A$60</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Data!$B$55:$B$60</c:f>
              <c:numCache>
                <c:formatCode>0%</c:formatCode>
                <c:ptCount val="6"/>
                <c:pt idx="0">
                  <c:v>0.74</c:v>
                </c:pt>
                <c:pt idx="1">
                  <c:v>0.83</c:v>
                </c:pt>
                <c:pt idx="2">
                  <c:v>0.69</c:v>
                </c:pt>
                <c:pt idx="3">
                  <c:v>0.76</c:v>
                </c:pt>
                <c:pt idx="4">
                  <c:v>0.88</c:v>
                </c:pt>
                <c:pt idx="5">
                  <c:v>0.87</c:v>
                </c:pt>
              </c:numCache>
            </c:numRef>
          </c:val>
          <c:smooth val="0"/>
        </c:ser>
        <c:ser>
          <c:idx val="1"/>
          <c:order val="1"/>
          <c:tx>
            <c:strRef>
              <c:f>Data!$C$54</c:f>
              <c:strCache>
                <c:ptCount val="1"/>
                <c:pt idx="0">
                  <c:v>Bad thing</c:v>
                </c:pt>
              </c:strCache>
            </c:strRef>
          </c:tx>
          <c:spPr>
            <a:ln w="38100">
              <a:solidFill>
                <a:srgbClr val="F20884"/>
              </a:solidFill>
              <a:prstDash val="solid"/>
            </a:ln>
          </c:spPr>
          <c:marker>
            <c:symbol val="square"/>
            <c:size val="9"/>
            <c:spPr>
              <a:solidFill>
                <a:srgbClr val="FFFFFF"/>
              </a:solidFill>
              <a:ln>
                <a:solidFill>
                  <a:srgbClr val="F20884"/>
                </a:solidFill>
                <a:prstDash val="solid"/>
              </a:ln>
            </c:spPr>
          </c:marker>
          <c:dLbls>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t"/>
            <c:showLegendKey val="0"/>
            <c:showVal val="1"/>
            <c:showCatName val="0"/>
            <c:showSerName val="0"/>
            <c:showPercent val="0"/>
            <c:showBubbleSize val="0"/>
            <c:showLeaderLines val="0"/>
          </c:dLbls>
          <c:cat>
            <c:numRef>
              <c:f>Data!$A$55:$A$60</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Data!$C$55:$C$60</c:f>
              <c:numCache>
                <c:formatCode>0%</c:formatCode>
                <c:ptCount val="6"/>
                <c:pt idx="0">
                  <c:v>0.23</c:v>
                </c:pt>
                <c:pt idx="1">
                  <c:v>0.15</c:v>
                </c:pt>
                <c:pt idx="2">
                  <c:v>0.24</c:v>
                </c:pt>
                <c:pt idx="3">
                  <c:v>0.2</c:v>
                </c:pt>
                <c:pt idx="4">
                  <c:v>0.11</c:v>
                </c:pt>
                <c:pt idx="5">
                  <c:v>0.09</c:v>
                </c:pt>
              </c:numCache>
            </c:numRef>
          </c:val>
          <c:smooth val="0"/>
        </c:ser>
        <c:dLbls>
          <c:showLegendKey val="0"/>
          <c:showVal val="0"/>
          <c:showCatName val="0"/>
          <c:showSerName val="0"/>
          <c:showPercent val="0"/>
          <c:showBubbleSize val="0"/>
        </c:dLbls>
        <c:marker val="1"/>
        <c:smooth val="0"/>
        <c:axId val="100178944"/>
        <c:axId val="100205312"/>
      </c:lineChart>
      <c:catAx>
        <c:axId val="100178944"/>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100205312"/>
        <c:crossesAt val="0"/>
        <c:auto val="0"/>
        <c:lblAlgn val="ctr"/>
        <c:lblOffset val="100"/>
        <c:tickLblSkip val="1"/>
        <c:tickMarkSkip val="1"/>
        <c:noMultiLvlLbl val="0"/>
      </c:catAx>
      <c:valAx>
        <c:axId val="100205312"/>
        <c:scaling>
          <c:orientation val="minMax"/>
          <c:max val="1.2"/>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100178944"/>
        <c:crosses val="autoZero"/>
        <c:crossBetween val="between"/>
        <c:majorUnit val="0.25"/>
        <c:minorUnit val="0.02"/>
      </c:valAx>
      <c:spPr>
        <a:noFill/>
        <a:ln w="12700">
          <a:solidFill>
            <a:srgbClr val="808080"/>
          </a:solidFill>
          <a:prstDash val="solid"/>
        </a:ln>
      </c:spPr>
    </c:plotArea>
    <c:legend>
      <c:legendPos val="r"/>
      <c:layout>
        <c:manualLayout>
          <c:xMode val="edge"/>
          <c:yMode val="edge"/>
          <c:x val="0.422222222222222"/>
          <c:y val="0.50326797385620903"/>
          <c:w val="0.17777777777777801"/>
          <c:h val="0.1023965141612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8415996387548301E-2"/>
          <c:y val="6.4557934931030805E-2"/>
          <c:w val="0.90240171591454299"/>
          <c:h val="0.85953638972698498"/>
        </c:manualLayout>
      </c:layout>
      <c:lineChart>
        <c:grouping val="standard"/>
        <c:varyColors val="0"/>
        <c:ser>
          <c:idx val="0"/>
          <c:order val="0"/>
          <c:tx>
            <c:strRef>
              <c:f>Data!$B$64</c:f>
              <c:strCache>
                <c:ptCount val="1"/>
                <c:pt idx="0">
                  <c:v>Negotiate</c:v>
                </c:pt>
              </c:strCache>
            </c:strRef>
          </c:tx>
          <c:spPr>
            <a:ln w="38100">
              <a:solidFill>
                <a:srgbClr val="000080"/>
              </a:solidFill>
              <a:prstDash val="solid"/>
            </a:ln>
          </c:spPr>
          <c:marker>
            <c:symbol val="diamond"/>
            <c:size val="9"/>
            <c:spPr>
              <a:solidFill>
                <a:srgbClr val="FFFFFF"/>
              </a:solidFill>
              <a:ln>
                <a:solidFill>
                  <a:srgbClr val="000090"/>
                </a:solidFill>
                <a:prstDash val="solid"/>
              </a:ln>
            </c:spPr>
          </c:marker>
          <c:dLbls>
            <c:dLbl>
              <c:idx val="0"/>
              <c:layout>
                <c:manualLayout>
                  <c:x val="-2.5185185185185199E-2"/>
                  <c:y val="3.9215686274509803E-2"/>
                </c:manualLayout>
              </c:layout>
              <c:dLblPos val="r"/>
              <c:showLegendKey val="0"/>
              <c:showVal val="1"/>
              <c:showCatName val="0"/>
              <c:showSerName val="0"/>
              <c:showPercent val="0"/>
              <c:showBubbleSize val="0"/>
            </c:dLbl>
            <c:dLbl>
              <c:idx val="1"/>
              <c:layout>
                <c:manualLayout>
                  <c:x val="-2.66666666666667E-2"/>
                  <c:y val="3.0501089324618699E-2"/>
                </c:manualLayout>
              </c:layout>
              <c:dLblPos val="r"/>
              <c:showLegendKey val="0"/>
              <c:showVal val="1"/>
              <c:showCatName val="0"/>
              <c:showSerName val="0"/>
              <c:showPercent val="0"/>
              <c:showBubbleSize val="0"/>
            </c:dLbl>
            <c:dLbl>
              <c:idx val="2"/>
              <c:layout>
                <c:manualLayout>
                  <c:x val="-3.55556722076407E-2"/>
                  <c:y val="3.2679738562091498E-2"/>
                </c:manualLayout>
              </c:layout>
              <c:dLblPos val="r"/>
              <c:showLegendKey val="0"/>
              <c:showVal val="1"/>
              <c:showCatName val="0"/>
              <c:showSerName val="0"/>
              <c:showPercent val="0"/>
              <c:showBubbleSize val="0"/>
            </c:dLbl>
            <c:dLbl>
              <c:idx val="3"/>
              <c:layout>
                <c:manualLayout>
                  <c:x val="-3.2592592592592597E-2"/>
                  <c:y val="2.8322440087145899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Data!$A$65:$A$68</c:f>
              <c:numCache>
                <c:formatCode>m/d/yy</c:formatCode>
                <c:ptCount val="4"/>
                <c:pt idx="0">
                  <c:v>40495</c:v>
                </c:pt>
                <c:pt idx="1">
                  <c:v>40170</c:v>
                </c:pt>
                <c:pt idx="2">
                  <c:v>39825</c:v>
                </c:pt>
                <c:pt idx="3">
                  <c:v>39393</c:v>
                </c:pt>
              </c:numCache>
            </c:numRef>
          </c:cat>
          <c:val>
            <c:numRef>
              <c:f>Data!$B$65:$B$68</c:f>
              <c:numCache>
                <c:formatCode>0%</c:formatCode>
                <c:ptCount val="4"/>
                <c:pt idx="0">
                  <c:v>0.73</c:v>
                </c:pt>
                <c:pt idx="1">
                  <c:v>0.65</c:v>
                </c:pt>
                <c:pt idx="2">
                  <c:v>0.64</c:v>
                </c:pt>
                <c:pt idx="3">
                  <c:v>0.6</c:v>
                </c:pt>
              </c:numCache>
            </c:numRef>
          </c:val>
          <c:smooth val="0"/>
        </c:ser>
        <c:ser>
          <c:idx val="1"/>
          <c:order val="1"/>
          <c:tx>
            <c:strRef>
              <c:f>Data!$C$64</c:f>
              <c:strCache>
                <c:ptCount val="1"/>
                <c:pt idx="0">
                  <c:v>Continue fighting</c:v>
                </c:pt>
              </c:strCache>
            </c:strRef>
          </c:tx>
          <c:spPr>
            <a:ln w="38100">
              <a:solidFill>
                <a:srgbClr val="F20884"/>
              </a:solidFill>
              <a:prstDash val="sysDash"/>
            </a:ln>
          </c:spPr>
          <c:marker>
            <c:symbol val="square"/>
            <c:size val="9"/>
            <c:spPr>
              <a:solidFill>
                <a:schemeClr val="bg1"/>
              </a:solidFill>
              <a:ln>
                <a:solidFill>
                  <a:srgbClr val="F20884"/>
                </a:solidFill>
                <a:prstDash val="solid"/>
              </a:ln>
            </c:spPr>
          </c:marker>
          <c:dLbls>
            <c:dLbl>
              <c:idx val="0"/>
              <c:layout>
                <c:manualLayout>
                  <c:x val="-3.55555555555555E-2"/>
                  <c:y val="-3.0501089324618799E-2"/>
                </c:manualLayout>
              </c:layout>
              <c:dLblPos val="r"/>
              <c:showLegendKey val="0"/>
              <c:showVal val="1"/>
              <c:showCatName val="0"/>
              <c:showSerName val="0"/>
              <c:showPercent val="0"/>
              <c:showBubbleSize val="0"/>
            </c:dLbl>
            <c:dLbl>
              <c:idx val="1"/>
              <c:layout>
                <c:manualLayout>
                  <c:x val="-3.2592592592592701E-2"/>
                  <c:y val="-2.8322440087146E-2"/>
                </c:manualLayout>
              </c:layout>
              <c:dLblPos val="r"/>
              <c:showLegendKey val="0"/>
              <c:showVal val="1"/>
              <c:showCatName val="0"/>
              <c:showSerName val="0"/>
              <c:showPercent val="0"/>
              <c:showBubbleSize val="0"/>
            </c:dLbl>
            <c:dLbl>
              <c:idx val="2"/>
              <c:layout>
                <c:manualLayout>
                  <c:x val="-2.9629746281714799E-2"/>
                  <c:y val="-3.4858387799564301E-2"/>
                </c:manualLayout>
              </c:layout>
              <c:dLblPos val="r"/>
              <c:showLegendKey val="0"/>
              <c:showVal val="1"/>
              <c:showCatName val="0"/>
              <c:showSerName val="0"/>
              <c:showPercent val="0"/>
              <c:showBubbleSize val="0"/>
            </c:dLbl>
            <c:dLbl>
              <c:idx val="3"/>
              <c:layout>
                <c:manualLayout>
                  <c:x val="-2.96296296296296E-2"/>
                  <c:y val="-3.4858387799564301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Data!$A$65:$A$68</c:f>
              <c:numCache>
                <c:formatCode>m/d/yy</c:formatCode>
                <c:ptCount val="4"/>
                <c:pt idx="0">
                  <c:v>40495</c:v>
                </c:pt>
                <c:pt idx="1">
                  <c:v>40170</c:v>
                </c:pt>
                <c:pt idx="2">
                  <c:v>39825</c:v>
                </c:pt>
                <c:pt idx="3">
                  <c:v>39393</c:v>
                </c:pt>
              </c:numCache>
            </c:numRef>
          </c:cat>
          <c:val>
            <c:numRef>
              <c:f>Data!$C$65:$C$68</c:f>
              <c:numCache>
                <c:formatCode>0%</c:formatCode>
                <c:ptCount val="4"/>
                <c:pt idx="0">
                  <c:v>0.23</c:v>
                </c:pt>
                <c:pt idx="1">
                  <c:v>0.28000000000000003</c:v>
                </c:pt>
                <c:pt idx="2">
                  <c:v>0.25</c:v>
                </c:pt>
                <c:pt idx="3">
                  <c:v>0.32</c:v>
                </c:pt>
              </c:numCache>
            </c:numRef>
          </c:val>
          <c:smooth val="0"/>
        </c:ser>
        <c:dLbls>
          <c:showLegendKey val="0"/>
          <c:showVal val="0"/>
          <c:showCatName val="0"/>
          <c:showSerName val="0"/>
          <c:showPercent val="0"/>
          <c:showBubbleSize val="0"/>
        </c:dLbls>
        <c:marker val="1"/>
        <c:smooth val="0"/>
        <c:axId val="100244096"/>
        <c:axId val="100249984"/>
      </c:lineChart>
      <c:catAx>
        <c:axId val="100244096"/>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100249984"/>
        <c:crossesAt val="0"/>
        <c:auto val="0"/>
        <c:lblAlgn val="ctr"/>
        <c:lblOffset val="100"/>
        <c:tickLblSkip val="1"/>
        <c:tickMarkSkip val="1"/>
        <c:noMultiLvlLbl val="0"/>
      </c:catAx>
      <c:valAx>
        <c:axId val="100249984"/>
        <c:scaling>
          <c:orientation val="minMax"/>
          <c:max val="0.9"/>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100244096"/>
        <c:crosses val="autoZero"/>
        <c:crossBetween val="between"/>
        <c:majorUnit val="0.1"/>
        <c:minorUnit val="0.02"/>
      </c:valAx>
      <c:spPr>
        <a:noFill/>
        <a:ln w="12700">
          <a:solidFill>
            <a:srgbClr val="808080"/>
          </a:solidFill>
          <a:prstDash val="solid"/>
        </a:ln>
      </c:spPr>
    </c:plotArea>
    <c:legend>
      <c:legendPos val="r"/>
      <c:layout>
        <c:manualLayout>
          <c:xMode val="edge"/>
          <c:yMode val="edge"/>
          <c:x val="6.0740740740740699E-2"/>
          <c:y val="0.74074074074074103"/>
          <c:w val="0.24296296296296299"/>
          <c:h val="0.10457516339869299"/>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7777777777777803E-2"/>
          <c:y val="5.9140542225806898E-2"/>
          <c:w val="0.93777777777777804"/>
          <c:h val="0.83846284820514105"/>
        </c:manualLayout>
      </c:layout>
      <c:barChart>
        <c:barDir val="col"/>
        <c:grouping val="clustered"/>
        <c:varyColors val="0"/>
        <c:ser>
          <c:idx val="0"/>
          <c:order val="0"/>
          <c:tx>
            <c:strRef>
              <c:f>Data!$A$72</c:f>
              <c:strCache>
                <c:ptCount val="1"/>
                <c:pt idx="0">
                  <c:v>Willing to accept NET</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Data!$B$71:$C$71</c:f>
              <c:strCache>
                <c:ptCount val="2"/>
                <c:pt idx="0">
                  <c:v>In general</c:v>
                </c:pt>
                <c:pt idx="1">
                  <c:v>If it cedes partial control to the Taliban</c:v>
                </c:pt>
              </c:strCache>
            </c:strRef>
          </c:cat>
          <c:val>
            <c:numRef>
              <c:f>Data!$B$72:$C$72</c:f>
              <c:numCache>
                <c:formatCode>0%</c:formatCode>
                <c:ptCount val="2"/>
                <c:pt idx="0">
                  <c:v>0.65</c:v>
                </c:pt>
                <c:pt idx="1">
                  <c:v>0.37</c:v>
                </c:pt>
              </c:numCache>
            </c:numRef>
          </c:val>
        </c:ser>
        <c:ser>
          <c:idx val="1"/>
          <c:order val="1"/>
          <c:tx>
            <c:strRef>
              <c:f>Data!$A$73</c:f>
              <c:strCache>
                <c:ptCount val="1"/>
                <c:pt idx="0">
                  <c:v>Very willing to accept</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Data!$B$71:$C$71</c:f>
              <c:strCache>
                <c:ptCount val="2"/>
                <c:pt idx="0">
                  <c:v>In general</c:v>
                </c:pt>
                <c:pt idx="1">
                  <c:v>If it cedes partial control to the Taliban</c:v>
                </c:pt>
              </c:strCache>
            </c:strRef>
          </c:cat>
          <c:val>
            <c:numRef>
              <c:f>Data!$B$73:$C$73</c:f>
              <c:numCache>
                <c:formatCode>0%</c:formatCode>
                <c:ptCount val="2"/>
                <c:pt idx="0">
                  <c:v>0.37</c:v>
                </c:pt>
                <c:pt idx="1">
                  <c:v>0.13</c:v>
                </c:pt>
              </c:numCache>
            </c:numRef>
          </c:val>
        </c:ser>
        <c:dLbls>
          <c:showLegendKey val="0"/>
          <c:showVal val="1"/>
          <c:showCatName val="0"/>
          <c:showSerName val="0"/>
          <c:showPercent val="0"/>
          <c:showBubbleSize val="0"/>
        </c:dLbls>
        <c:gapWidth val="150"/>
        <c:axId val="100649216"/>
        <c:axId val="100655104"/>
      </c:barChart>
      <c:catAx>
        <c:axId val="100649216"/>
        <c:scaling>
          <c:orientation val="minMax"/>
        </c:scaling>
        <c:delete val="0"/>
        <c:axPos val="b"/>
        <c:numFmt formatCode="0%"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100655104"/>
        <c:crossesAt val="0"/>
        <c:auto val="1"/>
        <c:lblAlgn val="ctr"/>
        <c:lblOffset val="100"/>
        <c:tickLblSkip val="1"/>
        <c:tickMarkSkip val="1"/>
        <c:noMultiLvlLbl val="0"/>
      </c:catAx>
      <c:valAx>
        <c:axId val="100655104"/>
        <c:scaling>
          <c:orientation val="minMax"/>
          <c:max val="0.8"/>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100649216"/>
        <c:crosses val="autoZero"/>
        <c:crossBetween val="between"/>
        <c:majorUnit val="0.1"/>
        <c:minorUnit val="0.04"/>
      </c:valAx>
      <c:spPr>
        <a:noFill/>
        <a:ln w="12700">
          <a:solidFill>
            <a:srgbClr val="808080"/>
          </a:solidFill>
          <a:prstDash val="solid"/>
        </a:ln>
      </c:spPr>
    </c:plotArea>
    <c:legend>
      <c:legendPos val="r"/>
      <c:layout>
        <c:manualLayout>
          <c:xMode val="edge"/>
          <c:yMode val="edge"/>
          <c:x val="0.39289678135405298"/>
          <c:y val="0.16965742251223501"/>
          <c:w val="0.25416204217536098"/>
          <c:h val="9.7879282218597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9759346748323103E-2"/>
          <c:y val="2.1786492374727701E-2"/>
          <c:w val="0.92246287547389905"/>
          <c:h val="0.82910503834079696"/>
        </c:manualLayout>
      </c:layout>
      <c:barChart>
        <c:barDir val="col"/>
        <c:grouping val="clustered"/>
        <c:varyColors val="0"/>
        <c:ser>
          <c:idx val="0"/>
          <c:order val="0"/>
          <c:tx>
            <c:strRef>
              <c:f>Data!$B$79</c:f>
              <c:strCache>
                <c:ptCount val="1"/>
                <c:pt idx="0">
                  <c:v>Gotten better</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Data!$A$80:$A$84</c:f>
              <c:strCache>
                <c:ptCount val="5"/>
                <c:pt idx="0">
                  <c:v>Training the Afghan army and police</c:v>
                </c:pt>
                <c:pt idx="1">
                  <c:v>Providing security</c:v>
                </c:pt>
                <c:pt idx="2">
                  <c:v>Providing reconstruction assistance</c:v>
                </c:pt>
                <c:pt idx="3">
                  <c:v>Avoiding civilian causualities</c:v>
                </c:pt>
                <c:pt idx="4">
                  <c:v>Supporting local authorities</c:v>
                </c:pt>
              </c:strCache>
            </c:strRef>
          </c:cat>
          <c:val>
            <c:numRef>
              <c:f>Data!$B$80:$B$84</c:f>
              <c:numCache>
                <c:formatCode>0%</c:formatCode>
                <c:ptCount val="5"/>
                <c:pt idx="0">
                  <c:v>0.53</c:v>
                </c:pt>
                <c:pt idx="1">
                  <c:v>0.36</c:v>
                </c:pt>
                <c:pt idx="2">
                  <c:v>0.32</c:v>
                </c:pt>
                <c:pt idx="3">
                  <c:v>0.3</c:v>
                </c:pt>
                <c:pt idx="4">
                  <c:v>0.28000000000000003</c:v>
                </c:pt>
              </c:numCache>
            </c:numRef>
          </c:val>
        </c:ser>
        <c:ser>
          <c:idx val="1"/>
          <c:order val="1"/>
          <c:tx>
            <c:strRef>
              <c:f>Data!$C$79</c:f>
              <c:strCache>
                <c:ptCount val="1"/>
                <c:pt idx="0">
                  <c:v>Gotten worse</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Data!$A$80:$A$84</c:f>
              <c:strCache>
                <c:ptCount val="5"/>
                <c:pt idx="0">
                  <c:v>Training the Afghan army and police</c:v>
                </c:pt>
                <c:pt idx="1">
                  <c:v>Providing security</c:v>
                </c:pt>
                <c:pt idx="2">
                  <c:v>Providing reconstruction assistance</c:v>
                </c:pt>
                <c:pt idx="3">
                  <c:v>Avoiding civilian causualities</c:v>
                </c:pt>
                <c:pt idx="4">
                  <c:v>Supporting local authorities</c:v>
                </c:pt>
              </c:strCache>
            </c:strRef>
          </c:cat>
          <c:val>
            <c:numRef>
              <c:f>Data!$C$80:$C$84</c:f>
              <c:numCache>
                <c:formatCode>0%</c:formatCode>
                <c:ptCount val="5"/>
                <c:pt idx="0">
                  <c:v>0.2</c:v>
                </c:pt>
                <c:pt idx="1">
                  <c:v>0.32</c:v>
                </c:pt>
                <c:pt idx="2">
                  <c:v>0.3</c:v>
                </c:pt>
                <c:pt idx="3">
                  <c:v>0.39</c:v>
                </c:pt>
                <c:pt idx="4">
                  <c:v>0.28000000000000003</c:v>
                </c:pt>
              </c:numCache>
            </c:numRef>
          </c:val>
        </c:ser>
        <c:dLbls>
          <c:showLegendKey val="0"/>
          <c:showVal val="1"/>
          <c:showCatName val="0"/>
          <c:showSerName val="0"/>
          <c:showPercent val="0"/>
          <c:showBubbleSize val="0"/>
        </c:dLbls>
        <c:gapWidth val="150"/>
        <c:axId val="91075328"/>
        <c:axId val="91076864"/>
      </c:barChart>
      <c:catAx>
        <c:axId val="91075328"/>
        <c:scaling>
          <c:orientation val="minMax"/>
        </c:scaling>
        <c:delete val="0"/>
        <c:axPos val="b"/>
        <c:numFmt formatCode="m/d/yyyy" sourceLinked="1"/>
        <c:majorTickMark val="out"/>
        <c:minorTickMark val="none"/>
        <c:tickLblPos val="nextTo"/>
        <c:spPr>
          <a:ln w="3175">
            <a:solidFill>
              <a:srgbClr val="000000"/>
            </a:solidFill>
            <a:prstDash val="solid"/>
          </a:ln>
        </c:spPr>
        <c:txPr>
          <a:bodyPr rot="0" vert="horz"/>
          <a:lstStyle/>
          <a:p>
            <a:pPr rtl="1">
              <a:defRPr sz="1400" b="1" i="0" u="none" strike="noStrike" baseline="0">
                <a:solidFill>
                  <a:srgbClr val="000000"/>
                </a:solidFill>
                <a:latin typeface="Arial"/>
                <a:ea typeface="Arial"/>
                <a:cs typeface="Arial"/>
              </a:defRPr>
            </a:pPr>
            <a:endParaRPr lang="en-US"/>
          </a:p>
        </c:txPr>
        <c:crossAx val="91076864"/>
        <c:crossesAt val="0"/>
        <c:auto val="1"/>
        <c:lblAlgn val="ctr"/>
        <c:lblOffset val="100"/>
        <c:tickLblSkip val="1"/>
        <c:tickMarkSkip val="1"/>
        <c:noMultiLvlLbl val="0"/>
      </c:catAx>
      <c:valAx>
        <c:axId val="91076864"/>
        <c:scaling>
          <c:orientation val="minMax"/>
          <c:max val="0.7"/>
          <c:min val="0"/>
        </c:scaling>
        <c:delete val="0"/>
        <c:axPos val="l"/>
        <c:numFmt formatCode="0%" sourceLinked="1"/>
        <c:majorTickMark val="out"/>
        <c:minorTickMark val="none"/>
        <c:tickLblPos val="nextTo"/>
        <c:spPr>
          <a:ln w="3175">
            <a:solidFill>
              <a:srgbClr val="000000"/>
            </a:solidFill>
            <a:prstDash val="solid"/>
          </a:ln>
        </c:spPr>
        <c:txPr>
          <a:bodyPr rot="0" vert="horz"/>
          <a:lstStyle/>
          <a:p>
            <a:pPr rtl="1">
              <a:defRPr sz="1200" b="0" i="0" u="none" strike="noStrike" baseline="0">
                <a:solidFill>
                  <a:srgbClr val="000000"/>
                </a:solidFill>
                <a:latin typeface="Arial"/>
                <a:ea typeface="Arial"/>
                <a:cs typeface="Arial"/>
              </a:defRPr>
            </a:pPr>
            <a:endParaRPr lang="en-US"/>
          </a:p>
        </c:txPr>
        <c:crossAx val="91075328"/>
        <c:crosses val="autoZero"/>
        <c:crossBetween val="between"/>
        <c:majorUnit val="0.1"/>
        <c:minorUnit val="0.04"/>
      </c:valAx>
      <c:spPr>
        <a:noFill/>
        <a:ln w="12700">
          <a:solidFill>
            <a:srgbClr val="808080"/>
          </a:solidFill>
          <a:prstDash val="solid"/>
        </a:ln>
      </c:spPr>
    </c:plotArea>
    <c:legend>
      <c:legendPos val="r"/>
      <c:layout>
        <c:manualLayout>
          <c:xMode val="edge"/>
          <c:yMode val="edge"/>
          <c:x val="0.31520532741398399"/>
          <c:y val="0.208809135399674"/>
          <c:w val="0.34517203107658201"/>
          <c:h val="6.0358890701468201E-2"/>
        </c:manualLayout>
      </c:layout>
      <c:overlay val="0"/>
      <c:spPr>
        <a:noFill/>
        <a:ln w="12700">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666666666666698E-2"/>
          <c:y val="5.9169589782585602E-2"/>
          <c:w val="0.89574070428696395"/>
          <c:h val="0.87111356407551799"/>
        </c:manualLayout>
      </c:layout>
      <c:barChart>
        <c:barDir val="col"/>
        <c:grouping val="clustered"/>
        <c:varyColors val="0"/>
        <c:ser>
          <c:idx val="0"/>
          <c:order val="0"/>
          <c:tx>
            <c:strRef>
              <c:f>Data!$B$34</c:f>
              <c:strCache>
                <c:ptCount val="1"/>
                <c:pt idx="0">
                  <c:v>Dec 2009</c:v>
                </c:pt>
              </c:strCache>
            </c:strRef>
          </c:tx>
          <c:spPr>
            <a:solidFill>
              <a:srgbClr val="9999FF"/>
            </a:solidFill>
            <a:ln w="12700">
              <a:solidFill>
                <a:srgbClr val="000000"/>
              </a:solidFill>
              <a:prstDash val="solid"/>
            </a:ln>
          </c:spPr>
          <c:invertIfNegative val="0"/>
          <c:dLbls>
            <c:spPr>
              <a:noFill/>
              <a:ln w="25400">
                <a:noFill/>
              </a:ln>
            </c:spPr>
            <c:txPr>
              <a:bodyPr/>
              <a:lstStyle/>
              <a:p>
                <a:pPr>
                  <a:defRPr sz="1400" b="1" i="0" u="none" strike="noStrike" baseline="0">
                    <a:solidFill>
                      <a:srgbClr val="000000"/>
                    </a:solidFill>
                    <a:latin typeface="Arial"/>
                    <a:ea typeface="Arial"/>
                    <a:cs typeface="Arial"/>
                  </a:defRPr>
                </a:pPr>
                <a:endParaRPr lang="en-US"/>
              </a:p>
            </c:txPr>
            <c:showLegendKey val="0"/>
            <c:showVal val="1"/>
            <c:showCatName val="0"/>
            <c:showSerName val="0"/>
            <c:showPercent val="0"/>
            <c:showBubbleSize val="0"/>
            <c:showLeaderLines val="0"/>
          </c:dLbls>
          <c:cat>
            <c:strRef>
              <c:f>Data!$A$35:$A$38</c:f>
              <c:strCache>
                <c:ptCount val="4"/>
                <c:pt idx="0">
                  <c:v>Support NET</c:v>
                </c:pt>
                <c:pt idx="1">
                  <c:v>Support strongly</c:v>
                </c:pt>
                <c:pt idx="2">
                  <c:v>Oppose NET</c:v>
                </c:pt>
                <c:pt idx="3">
                  <c:v>Oppose strongly</c:v>
                </c:pt>
              </c:strCache>
            </c:strRef>
          </c:cat>
          <c:val>
            <c:numRef>
              <c:f>Data!$B$35:$B$38</c:f>
              <c:numCache>
                <c:formatCode>0%</c:formatCode>
                <c:ptCount val="4"/>
                <c:pt idx="0">
                  <c:v>0.61</c:v>
                </c:pt>
                <c:pt idx="1">
                  <c:v>0.22</c:v>
                </c:pt>
                <c:pt idx="2">
                  <c:v>0.36</c:v>
                </c:pt>
                <c:pt idx="3">
                  <c:v>0.18</c:v>
                </c:pt>
              </c:numCache>
            </c:numRef>
          </c:val>
        </c:ser>
        <c:ser>
          <c:idx val="1"/>
          <c:order val="1"/>
          <c:tx>
            <c:strRef>
              <c:f>Data!$C$34</c:f>
              <c:strCache>
                <c:ptCount val="1"/>
                <c:pt idx="0">
                  <c:v>Nov 2010</c:v>
                </c:pt>
              </c:strCache>
            </c:strRef>
          </c:tx>
          <c:spPr>
            <a:solidFill>
              <a:srgbClr val="993366"/>
            </a:solidFill>
            <a:ln w="12700">
              <a:solidFill>
                <a:srgbClr val="000000"/>
              </a:solidFill>
              <a:prstDash val="solid"/>
            </a:ln>
          </c:spPr>
          <c:invertIfNegative val="0"/>
          <c:dLbls>
            <c:spPr>
              <a:noFill/>
              <a:ln w="25400">
                <a:noFill/>
              </a:ln>
            </c:spPr>
            <c:txPr>
              <a:bodyPr/>
              <a:lstStyle/>
              <a:p>
                <a:pPr>
                  <a:defRPr sz="1400" b="1"/>
                </a:pPr>
                <a:endParaRPr lang="en-US"/>
              </a:p>
            </c:txPr>
            <c:showLegendKey val="0"/>
            <c:showVal val="1"/>
            <c:showCatName val="0"/>
            <c:showSerName val="0"/>
            <c:showPercent val="0"/>
            <c:showBubbleSize val="0"/>
            <c:showLeaderLines val="0"/>
          </c:dLbls>
          <c:cat>
            <c:strRef>
              <c:f>Data!$A$35:$A$38</c:f>
              <c:strCache>
                <c:ptCount val="4"/>
                <c:pt idx="0">
                  <c:v>Support NET</c:v>
                </c:pt>
                <c:pt idx="1">
                  <c:v>Support strongly</c:v>
                </c:pt>
                <c:pt idx="2">
                  <c:v>Oppose NET</c:v>
                </c:pt>
                <c:pt idx="3">
                  <c:v>Oppose strongly</c:v>
                </c:pt>
              </c:strCache>
            </c:strRef>
          </c:cat>
          <c:val>
            <c:numRef>
              <c:f>Data!$C$35:$C$38</c:f>
              <c:numCache>
                <c:formatCode>0%</c:formatCode>
                <c:ptCount val="4"/>
                <c:pt idx="0">
                  <c:v>0.49</c:v>
                </c:pt>
                <c:pt idx="1">
                  <c:v>0.14000000000000001</c:v>
                </c:pt>
                <c:pt idx="2">
                  <c:v>0.49</c:v>
                </c:pt>
                <c:pt idx="3">
                  <c:v>0.25</c:v>
                </c:pt>
              </c:numCache>
            </c:numRef>
          </c:val>
        </c:ser>
        <c:dLbls>
          <c:showLegendKey val="0"/>
          <c:showVal val="1"/>
          <c:showCatName val="0"/>
          <c:showSerName val="0"/>
          <c:showPercent val="0"/>
          <c:showBubbleSize val="0"/>
        </c:dLbls>
        <c:gapWidth val="150"/>
        <c:axId val="97752960"/>
        <c:axId val="97754496"/>
      </c:barChart>
      <c:catAx>
        <c:axId val="9775296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754496"/>
        <c:crossesAt val="0"/>
        <c:auto val="1"/>
        <c:lblAlgn val="ctr"/>
        <c:lblOffset val="100"/>
        <c:tickLblSkip val="1"/>
        <c:tickMarkSkip val="1"/>
        <c:noMultiLvlLbl val="0"/>
      </c:catAx>
      <c:valAx>
        <c:axId val="97754496"/>
        <c:scaling>
          <c:orientation val="minMax"/>
          <c:max val="0.8"/>
          <c:min val="0"/>
        </c:scaling>
        <c:delete val="0"/>
        <c:axPos val="l"/>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752960"/>
        <c:crosses val="autoZero"/>
        <c:crossBetween val="between"/>
        <c:majorUnit val="0.1"/>
        <c:minorUnit val="0.04"/>
      </c:valAx>
      <c:spPr>
        <a:noFill/>
        <a:ln w="12700">
          <a:solidFill>
            <a:srgbClr val="808080"/>
          </a:solidFill>
          <a:prstDash val="solid"/>
        </a:ln>
      </c:spPr>
    </c:plotArea>
    <c:legend>
      <c:legendPos val="r"/>
      <c:layout>
        <c:manualLayout>
          <c:xMode val="edge"/>
          <c:yMode val="edge"/>
          <c:x val="0.68592592592592605"/>
          <c:y val="0.16993464052287599"/>
          <c:w val="0.24592592592592599"/>
          <c:h val="5.6644880174291902E-2"/>
        </c:manualLayout>
      </c:layout>
      <c:overlay val="0"/>
      <c:spPr>
        <a:noFill/>
        <a:ln w="12700">
          <a:solidFill>
            <a:srgbClr val="000000"/>
          </a:solidFill>
          <a:prstDash val="solid"/>
        </a:ln>
      </c:spPr>
      <c:txPr>
        <a:bodyPr/>
        <a:lstStyle/>
        <a:p>
          <a:pPr>
            <a:defRPr sz="1400" b="1"/>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259259259259204E-3"/>
          <c:y val="5.2939060187569997E-2"/>
          <c:w val="0.91737891737891697"/>
          <c:h val="0.85991496390054001"/>
        </c:manualLayout>
      </c:layout>
      <c:lineChart>
        <c:grouping val="standard"/>
        <c:varyColors val="0"/>
        <c:ser>
          <c:idx val="0"/>
          <c:order val="0"/>
          <c:tx>
            <c:strRef>
              <c:f>Data!$B$112</c:f>
              <c:strCache>
                <c:ptCount val="1"/>
                <c:pt idx="0">
                  <c:v>Not justified</c:v>
                </c:pt>
              </c:strCache>
            </c:strRef>
          </c:tx>
          <c:spPr>
            <a:ln w="38100">
              <a:solidFill>
                <a:srgbClr val="000080"/>
              </a:solidFill>
              <a:prstDash val="solid"/>
            </a:ln>
          </c:spPr>
          <c:marker>
            <c:symbol val="diamond"/>
            <c:size val="9"/>
            <c:spPr>
              <a:solidFill>
                <a:srgbClr val="FFFFFF"/>
              </a:solidFill>
              <a:ln>
                <a:solidFill>
                  <a:srgbClr val="000080"/>
                </a:solidFill>
                <a:prstDash val="solid"/>
              </a:ln>
            </c:spPr>
          </c:marker>
          <c:dLbls>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t"/>
            <c:showLegendKey val="0"/>
            <c:showVal val="1"/>
            <c:showCatName val="0"/>
            <c:showSerName val="0"/>
            <c:showPercent val="0"/>
            <c:showBubbleSize val="0"/>
            <c:showLeaderLines val="0"/>
          </c:dLbls>
          <c:cat>
            <c:numRef>
              <c:f>Data!$A$113:$A$118</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Data!$B$113:$B$118</c:f>
              <c:numCache>
                <c:formatCode>0%</c:formatCode>
                <c:ptCount val="6"/>
                <c:pt idx="0">
                  <c:v>0.64</c:v>
                </c:pt>
                <c:pt idx="1">
                  <c:v>0.76</c:v>
                </c:pt>
                <c:pt idx="2">
                  <c:v>0.64</c:v>
                </c:pt>
                <c:pt idx="3">
                  <c:v>0.74</c:v>
                </c:pt>
                <c:pt idx="4">
                  <c:v>0.78</c:v>
                </c:pt>
                <c:pt idx="5">
                  <c:v>0.6</c:v>
                </c:pt>
              </c:numCache>
            </c:numRef>
          </c:val>
          <c:smooth val="0"/>
        </c:ser>
        <c:ser>
          <c:idx val="1"/>
          <c:order val="1"/>
          <c:tx>
            <c:strRef>
              <c:f>Data!$C$112</c:f>
              <c:strCache>
                <c:ptCount val="1"/>
                <c:pt idx="0">
                  <c:v>Justified</c:v>
                </c:pt>
              </c:strCache>
            </c:strRef>
          </c:tx>
          <c:spPr>
            <a:ln w="38100">
              <a:solidFill>
                <a:srgbClr val="FF00FF"/>
              </a:solidFill>
              <a:prstDash val="solid"/>
            </a:ln>
          </c:spPr>
          <c:marker>
            <c:symbol val="square"/>
            <c:size val="9"/>
            <c:spPr>
              <a:solidFill>
                <a:srgbClr val="FFFFFF"/>
              </a:solidFill>
              <a:ln>
                <a:solidFill>
                  <a:srgbClr val="FF00FF"/>
                </a:solidFill>
                <a:prstDash val="solid"/>
              </a:ln>
            </c:spPr>
          </c:marker>
          <c:dLbls>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t"/>
            <c:showLegendKey val="0"/>
            <c:showVal val="1"/>
            <c:showCatName val="0"/>
            <c:showSerName val="0"/>
            <c:showPercent val="0"/>
            <c:showBubbleSize val="0"/>
            <c:showLeaderLines val="0"/>
          </c:dLbls>
          <c:cat>
            <c:numRef>
              <c:f>Data!$A$113:$A$118</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Data!$C$113:$C$118</c:f>
              <c:numCache>
                <c:formatCode>0%</c:formatCode>
                <c:ptCount val="6"/>
                <c:pt idx="0">
                  <c:v>0.27</c:v>
                </c:pt>
                <c:pt idx="1">
                  <c:v>0.08</c:v>
                </c:pt>
                <c:pt idx="2">
                  <c:v>0.25</c:v>
                </c:pt>
                <c:pt idx="3">
                  <c:v>0.17</c:v>
                </c:pt>
                <c:pt idx="4">
                  <c:v>0.13</c:v>
                </c:pt>
                <c:pt idx="5">
                  <c:v>0.3</c:v>
                </c:pt>
              </c:numCache>
            </c:numRef>
          </c:val>
          <c:smooth val="0"/>
        </c:ser>
        <c:dLbls>
          <c:showLegendKey val="0"/>
          <c:showVal val="0"/>
          <c:showCatName val="0"/>
          <c:showSerName val="0"/>
          <c:showPercent val="0"/>
          <c:showBubbleSize val="0"/>
        </c:dLbls>
        <c:marker val="1"/>
        <c:smooth val="0"/>
        <c:axId val="97490432"/>
        <c:axId val="97491968"/>
      </c:lineChart>
      <c:catAx>
        <c:axId val="97490432"/>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491968"/>
        <c:crossesAt val="0"/>
        <c:auto val="0"/>
        <c:lblAlgn val="ctr"/>
        <c:lblOffset val="100"/>
        <c:tickLblSkip val="1"/>
        <c:tickMarkSkip val="1"/>
        <c:noMultiLvlLbl val="0"/>
      </c:catAx>
      <c:valAx>
        <c:axId val="97491968"/>
        <c:scaling>
          <c:orientation val="minMax"/>
          <c:max val="1"/>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490432"/>
        <c:crosses val="autoZero"/>
        <c:crossBetween val="between"/>
        <c:minorUnit val="0.02"/>
      </c:valAx>
      <c:spPr>
        <a:noFill/>
        <a:ln w="12700">
          <a:solidFill>
            <a:srgbClr val="808080"/>
          </a:solidFill>
          <a:prstDash val="solid"/>
        </a:ln>
      </c:spPr>
    </c:plotArea>
    <c:legend>
      <c:legendPos val="r"/>
      <c:layout>
        <c:manualLayout>
          <c:xMode val="edge"/>
          <c:yMode val="edge"/>
          <c:x val="0.41037037037037"/>
          <c:y val="0.40522875816993498"/>
          <c:w val="0.2"/>
          <c:h val="0.1023965141612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337225855242701E-2"/>
          <c:y val="0.108187696992548"/>
          <c:w val="0.90103174073579795"/>
          <c:h val="0.83715114072279395"/>
        </c:manualLayout>
      </c:layout>
      <c:lineChart>
        <c:grouping val="standard"/>
        <c:varyColors val="0"/>
        <c:ser>
          <c:idx val="0"/>
          <c:order val="0"/>
          <c:tx>
            <c:strRef>
              <c:f>Data!$B$41</c:f>
              <c:strCache>
                <c:ptCount val="1"/>
                <c:pt idx="0">
                  <c:v>Positive</c:v>
                </c:pt>
              </c:strCache>
            </c:strRef>
          </c:tx>
          <c:spPr>
            <a:ln w="38100">
              <a:solidFill>
                <a:srgbClr val="000080"/>
              </a:solidFill>
              <a:prstDash val="solid"/>
            </a:ln>
          </c:spPr>
          <c:marker>
            <c:symbol val="diamond"/>
            <c:size val="9"/>
            <c:spPr>
              <a:solidFill>
                <a:srgbClr val="FFFFFF"/>
              </a:solidFill>
              <a:ln>
                <a:solidFill>
                  <a:srgbClr val="000090"/>
                </a:solidFill>
                <a:prstDash val="solid"/>
              </a:ln>
            </c:spPr>
          </c:marker>
          <c:dLbls>
            <c:dLbl>
              <c:idx val="1"/>
              <c:layout>
                <c:manualLayout>
                  <c:x val="-3.11111111111111E-2"/>
                  <c:y val="-4.3572984749455299E-2"/>
                </c:manualLayout>
              </c:layout>
              <c:dLblPos val="r"/>
              <c:showLegendKey val="0"/>
              <c:showVal val="1"/>
              <c:showCatName val="0"/>
              <c:showSerName val="0"/>
              <c:showPercent val="0"/>
              <c:showBubbleSize val="0"/>
            </c:dLbl>
            <c:dLbl>
              <c:idx val="2"/>
              <c:layout>
                <c:manualLayout>
                  <c:x val="-7.2592592592592597E-2"/>
                  <c:y val="-8.7145969498910701E-3"/>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Data!$A$42:$A$44</c:f>
              <c:numCache>
                <c:formatCode>m/d/yy</c:formatCode>
                <c:ptCount val="3"/>
                <c:pt idx="0">
                  <c:v>40495</c:v>
                </c:pt>
                <c:pt idx="1">
                  <c:v>40170</c:v>
                </c:pt>
                <c:pt idx="2">
                  <c:v>39825</c:v>
                </c:pt>
              </c:numCache>
            </c:numRef>
          </c:cat>
          <c:val>
            <c:numRef>
              <c:f>Data!$B$42:$B$44</c:f>
              <c:numCache>
                <c:formatCode>0%</c:formatCode>
                <c:ptCount val="3"/>
                <c:pt idx="0">
                  <c:v>0.36</c:v>
                </c:pt>
                <c:pt idx="1">
                  <c:v>0.45</c:v>
                </c:pt>
                <c:pt idx="2">
                  <c:v>0.44</c:v>
                </c:pt>
              </c:numCache>
            </c:numRef>
          </c:val>
          <c:smooth val="0"/>
        </c:ser>
        <c:ser>
          <c:idx val="1"/>
          <c:order val="1"/>
          <c:tx>
            <c:strRef>
              <c:f>Data!$C$41</c:f>
              <c:strCache>
                <c:ptCount val="1"/>
                <c:pt idx="0">
                  <c:v>Negative</c:v>
                </c:pt>
              </c:strCache>
            </c:strRef>
          </c:tx>
          <c:spPr>
            <a:ln w="38100">
              <a:solidFill>
                <a:srgbClr val="F20884"/>
              </a:solidFill>
              <a:prstDash val="sysDash"/>
            </a:ln>
          </c:spPr>
          <c:marker>
            <c:symbol val="square"/>
            <c:size val="9"/>
            <c:spPr>
              <a:solidFill>
                <a:schemeClr val="bg1"/>
              </a:solidFill>
              <a:ln>
                <a:solidFill>
                  <a:srgbClr val="F20884"/>
                </a:solidFill>
                <a:prstDash val="solid"/>
              </a:ln>
            </c:spPr>
          </c:marker>
          <c:dLbls>
            <c:dLbl>
              <c:idx val="1"/>
              <c:layout>
                <c:manualLayout>
                  <c:x val="-2.96296296296296E-2"/>
                  <c:y val="4.3572984749455299E-2"/>
                </c:manualLayout>
              </c:layout>
              <c:dLblPos val="r"/>
              <c:showLegendKey val="0"/>
              <c:showVal val="1"/>
              <c:showCatName val="0"/>
              <c:showSerName val="0"/>
              <c:showPercent val="0"/>
              <c:showBubbleSize val="0"/>
            </c:dLbl>
            <c:dLbl>
              <c:idx val="2"/>
              <c:layout>
                <c:manualLayout>
                  <c:x val="-7.4074074074074098E-2"/>
                  <c:y val="-4.3572984749455299E-3"/>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Data!$A$42:$A$44</c:f>
              <c:numCache>
                <c:formatCode>m/d/yy</c:formatCode>
                <c:ptCount val="3"/>
                <c:pt idx="0">
                  <c:v>40495</c:v>
                </c:pt>
                <c:pt idx="1">
                  <c:v>40170</c:v>
                </c:pt>
                <c:pt idx="2">
                  <c:v>39825</c:v>
                </c:pt>
              </c:numCache>
            </c:numRef>
          </c:cat>
          <c:val>
            <c:numRef>
              <c:f>Data!$C$42:$C$44</c:f>
              <c:numCache>
                <c:formatCode>0%</c:formatCode>
                <c:ptCount val="3"/>
                <c:pt idx="0">
                  <c:v>0.43</c:v>
                </c:pt>
                <c:pt idx="1">
                  <c:v>0.31</c:v>
                </c:pt>
                <c:pt idx="2">
                  <c:v>0.36</c:v>
                </c:pt>
              </c:numCache>
            </c:numRef>
          </c:val>
          <c:smooth val="0"/>
        </c:ser>
        <c:dLbls>
          <c:showLegendKey val="0"/>
          <c:showVal val="0"/>
          <c:showCatName val="0"/>
          <c:showSerName val="0"/>
          <c:showPercent val="0"/>
          <c:showBubbleSize val="0"/>
        </c:dLbls>
        <c:marker val="1"/>
        <c:smooth val="0"/>
        <c:axId val="97604736"/>
        <c:axId val="97606272"/>
      </c:lineChart>
      <c:catAx>
        <c:axId val="97604736"/>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606272"/>
        <c:crossesAt val="0"/>
        <c:auto val="0"/>
        <c:lblAlgn val="ctr"/>
        <c:lblOffset val="100"/>
        <c:tickLblSkip val="1"/>
        <c:tickMarkSkip val="1"/>
        <c:noMultiLvlLbl val="0"/>
      </c:catAx>
      <c:valAx>
        <c:axId val="97606272"/>
        <c:scaling>
          <c:orientation val="minMax"/>
          <c:max val="0.6"/>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604736"/>
        <c:crosses val="autoZero"/>
        <c:crossBetween val="between"/>
        <c:majorUnit val="0.1"/>
        <c:minorUnit val="0.02"/>
      </c:valAx>
      <c:spPr>
        <a:noFill/>
        <a:ln w="12700">
          <a:solidFill>
            <a:srgbClr val="808080"/>
          </a:solidFill>
          <a:prstDash val="solid"/>
        </a:ln>
      </c:spPr>
    </c:plotArea>
    <c:legend>
      <c:legendPos val="r"/>
      <c:layout>
        <c:manualLayout>
          <c:xMode val="edge"/>
          <c:yMode val="edge"/>
          <c:x val="5.9259259259259199E-2"/>
          <c:y val="0.64705882352941202"/>
          <c:w val="0.32148148148148098"/>
          <c:h val="7.1895424836601302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78781658702918E-2"/>
          <c:y val="9.6091467329640107E-2"/>
          <c:w val="0.90885882854386801"/>
          <c:h val="0.81418572893091501"/>
        </c:manualLayout>
      </c:layout>
      <c:lineChart>
        <c:grouping val="standard"/>
        <c:varyColors val="0"/>
        <c:ser>
          <c:idx val="0"/>
          <c:order val="0"/>
          <c:tx>
            <c:strRef>
              <c:f>Data!$B$217</c:f>
              <c:strCache>
                <c:ptCount val="1"/>
                <c:pt idx="0">
                  <c:v>Excellent/Good</c:v>
                </c:pt>
              </c:strCache>
            </c:strRef>
          </c:tx>
          <c:spPr>
            <a:ln w="38100">
              <a:solidFill>
                <a:srgbClr val="000080"/>
              </a:solidFill>
              <a:prstDash val="solid"/>
            </a:ln>
          </c:spPr>
          <c:marker>
            <c:symbol val="diamond"/>
            <c:size val="9"/>
            <c:spPr>
              <a:solidFill>
                <a:srgbClr val="FFFFFF"/>
              </a:solidFill>
              <a:ln>
                <a:solidFill>
                  <a:srgbClr val="000080"/>
                </a:solidFill>
                <a:prstDash val="solid"/>
              </a:ln>
            </c:spPr>
          </c:marker>
          <c:dLbls>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t"/>
            <c:showLegendKey val="0"/>
            <c:showVal val="1"/>
            <c:showCatName val="0"/>
            <c:showSerName val="0"/>
            <c:showPercent val="0"/>
            <c:showBubbleSize val="0"/>
            <c:showLeaderLines val="0"/>
          </c:dLbls>
          <c:cat>
            <c:numRef>
              <c:f>Data!$A$218:$A$223</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Data!$B$218:$B$223</c:f>
              <c:numCache>
                <c:formatCode>0%</c:formatCode>
                <c:ptCount val="6"/>
                <c:pt idx="0">
                  <c:v>0.62</c:v>
                </c:pt>
                <c:pt idx="1">
                  <c:v>0.71</c:v>
                </c:pt>
                <c:pt idx="2">
                  <c:v>0.52</c:v>
                </c:pt>
                <c:pt idx="3">
                  <c:v>0.63</c:v>
                </c:pt>
                <c:pt idx="4">
                  <c:v>0.68</c:v>
                </c:pt>
                <c:pt idx="5">
                  <c:v>0.83</c:v>
                </c:pt>
              </c:numCache>
            </c:numRef>
          </c:val>
          <c:smooth val="0"/>
        </c:ser>
        <c:ser>
          <c:idx val="1"/>
          <c:order val="1"/>
          <c:tx>
            <c:strRef>
              <c:f>Data!$C$217</c:f>
              <c:strCache>
                <c:ptCount val="1"/>
                <c:pt idx="0">
                  <c:v>Fair/Poor</c:v>
                </c:pt>
              </c:strCache>
            </c:strRef>
          </c:tx>
          <c:spPr>
            <a:ln w="38100">
              <a:solidFill>
                <a:srgbClr val="F20884"/>
              </a:solidFill>
              <a:prstDash val="solid"/>
            </a:ln>
          </c:spPr>
          <c:marker>
            <c:symbol val="square"/>
            <c:size val="9"/>
            <c:spPr>
              <a:solidFill>
                <a:srgbClr val="FFFFFF"/>
              </a:solidFill>
              <a:ln>
                <a:solidFill>
                  <a:srgbClr val="F20884"/>
                </a:solidFill>
                <a:prstDash val="solid"/>
              </a:ln>
            </c:spPr>
          </c:marker>
          <c:dLbls>
            <c:dLbl>
              <c:idx val="3"/>
              <c:layout>
                <c:manualLayout>
                  <c:x val="-2.1564374375511602E-2"/>
                  <c:y val="2.89940184883089E-2"/>
                </c:manualLayout>
              </c:layout>
              <c:dLblPos val="r"/>
              <c:showLegendKey val="0"/>
              <c:showVal val="1"/>
              <c:showCatName val="0"/>
              <c:showSerName val="0"/>
              <c:showPercent val="0"/>
              <c:showBubbleSize val="0"/>
            </c:dLbl>
            <c:spPr>
              <a:noFill/>
              <a:ln w="25400">
                <a:noFill/>
              </a:ln>
            </c:spPr>
            <c:txPr>
              <a:bodyPr/>
              <a:lstStyle/>
              <a:p>
                <a:pPr>
                  <a:defRPr sz="1400" b="1" i="0" u="none" strike="noStrike" baseline="0">
                    <a:solidFill>
                      <a:srgbClr val="000000"/>
                    </a:solidFill>
                    <a:latin typeface="Arial"/>
                    <a:ea typeface="Arial"/>
                    <a:cs typeface="Arial"/>
                  </a:defRPr>
                </a:pPr>
                <a:endParaRPr lang="en-US"/>
              </a:p>
            </c:txPr>
            <c:dLblPos val="b"/>
            <c:showLegendKey val="0"/>
            <c:showVal val="1"/>
            <c:showCatName val="0"/>
            <c:showSerName val="0"/>
            <c:showPercent val="0"/>
            <c:showBubbleSize val="0"/>
            <c:showLeaderLines val="0"/>
          </c:dLbls>
          <c:cat>
            <c:numRef>
              <c:f>Data!$A$218:$A$223</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Data!$C$218:$C$223</c:f>
              <c:numCache>
                <c:formatCode>0%</c:formatCode>
                <c:ptCount val="6"/>
                <c:pt idx="0">
                  <c:v>0.37</c:v>
                </c:pt>
                <c:pt idx="1">
                  <c:v>0.28000000000000003</c:v>
                </c:pt>
                <c:pt idx="2">
                  <c:v>0.47</c:v>
                </c:pt>
                <c:pt idx="3">
                  <c:v>0.36</c:v>
                </c:pt>
                <c:pt idx="4">
                  <c:v>0.32</c:v>
                </c:pt>
                <c:pt idx="5">
                  <c:v>0.16</c:v>
                </c:pt>
              </c:numCache>
            </c:numRef>
          </c:val>
          <c:smooth val="0"/>
        </c:ser>
        <c:dLbls>
          <c:showLegendKey val="0"/>
          <c:showVal val="0"/>
          <c:showCatName val="0"/>
          <c:showSerName val="0"/>
          <c:showPercent val="0"/>
          <c:showBubbleSize val="0"/>
        </c:dLbls>
        <c:marker val="1"/>
        <c:smooth val="0"/>
        <c:axId val="97542912"/>
        <c:axId val="97544448"/>
      </c:lineChart>
      <c:catAx>
        <c:axId val="97542912"/>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544448"/>
        <c:crossesAt val="0"/>
        <c:auto val="0"/>
        <c:lblAlgn val="ctr"/>
        <c:lblOffset val="100"/>
        <c:tickLblSkip val="1"/>
        <c:tickMarkSkip val="1"/>
        <c:noMultiLvlLbl val="0"/>
      </c:catAx>
      <c:valAx>
        <c:axId val="97544448"/>
        <c:scaling>
          <c:orientation val="minMax"/>
          <c:max val="1"/>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542912"/>
        <c:crosses val="autoZero"/>
        <c:crossBetween val="between"/>
        <c:majorUnit val="0.1"/>
        <c:minorUnit val="0.02"/>
      </c:valAx>
      <c:spPr>
        <a:noFill/>
        <a:ln w="12700">
          <a:solidFill>
            <a:srgbClr val="808080"/>
          </a:solidFill>
          <a:prstDash val="solid"/>
        </a:ln>
      </c:spPr>
    </c:plotArea>
    <c:legend>
      <c:legendPos val="r"/>
      <c:layout>
        <c:manualLayout>
          <c:xMode val="edge"/>
          <c:yMode val="edge"/>
          <c:x val="0.37293447293447302"/>
          <c:y val="0.19478720077028799"/>
          <c:w val="0.23259259259259299"/>
          <c:h val="9.3681917211328902E-2"/>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819772528433901E-2"/>
          <c:y val="8.60002344833979E-2"/>
          <c:w val="0.90091721347331599"/>
          <c:h val="0.82427698680172801"/>
        </c:manualLayout>
      </c:layout>
      <c:lineChart>
        <c:grouping val="standard"/>
        <c:varyColors val="0"/>
        <c:ser>
          <c:idx val="0"/>
          <c:order val="0"/>
          <c:tx>
            <c:strRef>
              <c:f>Data!$B$207</c:f>
              <c:strCache>
                <c:ptCount val="1"/>
                <c:pt idx="0">
                  <c:v>Afghan Army</c:v>
                </c:pt>
              </c:strCache>
            </c:strRef>
          </c:tx>
          <c:spPr>
            <a:ln w="38100">
              <a:solidFill>
                <a:srgbClr val="000080"/>
              </a:solidFill>
              <a:prstDash val="solid"/>
            </a:ln>
          </c:spPr>
          <c:marker>
            <c:symbol val="diamond"/>
            <c:size val="9"/>
            <c:spPr>
              <a:solidFill>
                <a:srgbClr val="FFFFFF"/>
              </a:solidFill>
              <a:ln>
                <a:solidFill>
                  <a:srgbClr val="000090"/>
                </a:solidFill>
                <a:prstDash val="solid"/>
              </a:ln>
            </c:spPr>
          </c:marker>
          <c:dLbls>
            <c:dLbl>
              <c:idx val="0"/>
              <c:layout>
                <c:manualLayout>
                  <c:x val="-1.08640720281771E-16"/>
                  <c:y val="-3.7037208584221097E-2"/>
                </c:manualLayout>
              </c:layout>
              <c:dLblPos val="r"/>
              <c:showLegendKey val="0"/>
              <c:showVal val="1"/>
              <c:showCatName val="0"/>
              <c:showSerName val="0"/>
              <c:showPercent val="0"/>
              <c:showBubbleSize val="0"/>
            </c:dLbl>
            <c:dLbl>
              <c:idx val="1"/>
              <c:delete val="1"/>
            </c:dLbl>
            <c:dLbl>
              <c:idx val="2"/>
              <c:layout>
                <c:manualLayout>
                  <c:x val="-7.7037037037037098E-2"/>
                  <c:y val="-1.30718954248366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Data!$A$208:$A$213</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Data!$B$208:$B$213</c:f>
              <c:numCache>
                <c:formatCode>0%</c:formatCode>
                <c:ptCount val="6"/>
                <c:pt idx="0">
                  <c:v>0.66</c:v>
                </c:pt>
                <c:pt idx="1">
                  <c:v>0.7</c:v>
                </c:pt>
                <c:pt idx="2">
                  <c:v>0.56999999999999995</c:v>
                </c:pt>
              </c:numCache>
            </c:numRef>
          </c:val>
          <c:smooth val="0"/>
        </c:ser>
        <c:ser>
          <c:idx val="1"/>
          <c:order val="1"/>
          <c:tx>
            <c:strRef>
              <c:f>Data!$C$207</c:f>
              <c:strCache>
                <c:ptCount val="1"/>
                <c:pt idx="0">
                  <c:v>Hamid Karzai</c:v>
                </c:pt>
              </c:strCache>
            </c:strRef>
          </c:tx>
          <c:spPr>
            <a:ln w="38100">
              <a:solidFill>
                <a:srgbClr val="FF00FF"/>
              </a:solidFill>
              <a:prstDash val="sysDash"/>
            </a:ln>
          </c:spPr>
          <c:marker>
            <c:symbol val="square"/>
            <c:size val="9"/>
            <c:spPr>
              <a:solidFill>
                <a:srgbClr val="FFFFFF"/>
              </a:solidFill>
              <a:ln>
                <a:solidFill>
                  <a:srgbClr val="F20884"/>
                </a:solidFill>
                <a:prstDash val="solid"/>
              </a:ln>
            </c:spPr>
          </c:marker>
          <c:dLbls>
            <c:dLbl>
              <c:idx val="1"/>
              <c:delete val="1"/>
            </c:dLbl>
            <c:dLbl>
              <c:idx val="2"/>
              <c:delete val="1"/>
            </c:dLbl>
            <c:dLbl>
              <c:idx val="3"/>
              <c:delete val="1"/>
            </c:dLbl>
            <c:dLbl>
              <c:idx val="4"/>
              <c:delete val="1"/>
            </c:dLbl>
            <c:dLbl>
              <c:idx val="5"/>
              <c:layout>
                <c:manualLayout>
                  <c:x val="-6.8148148148148097E-2"/>
                  <c:y val="-8.7145969498910892E-3"/>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Data!$A$208:$A$213</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Data!$C$208:$C$213</c:f>
              <c:numCache>
                <c:formatCode>0%</c:formatCode>
                <c:ptCount val="6"/>
                <c:pt idx="0">
                  <c:v>0.62</c:v>
                </c:pt>
                <c:pt idx="1">
                  <c:v>0.71</c:v>
                </c:pt>
                <c:pt idx="2">
                  <c:v>0.52</c:v>
                </c:pt>
                <c:pt idx="3">
                  <c:v>0.63</c:v>
                </c:pt>
                <c:pt idx="4">
                  <c:v>0.68</c:v>
                </c:pt>
                <c:pt idx="5">
                  <c:v>0.83</c:v>
                </c:pt>
              </c:numCache>
            </c:numRef>
          </c:val>
          <c:smooth val="0"/>
        </c:ser>
        <c:ser>
          <c:idx val="2"/>
          <c:order val="2"/>
          <c:tx>
            <c:strRef>
              <c:f>Data!$D$207</c:f>
              <c:strCache>
                <c:ptCount val="1"/>
                <c:pt idx="0">
                  <c:v>Afghan government</c:v>
                </c:pt>
              </c:strCache>
            </c:strRef>
          </c:tx>
          <c:spPr>
            <a:ln w="38100">
              <a:solidFill>
                <a:schemeClr val="accent4"/>
              </a:solidFill>
              <a:prstDash val="solid"/>
            </a:ln>
          </c:spPr>
          <c:marker>
            <c:symbol val="triangle"/>
            <c:size val="9"/>
            <c:spPr>
              <a:solidFill>
                <a:srgbClr val="FFFFFF"/>
              </a:solidFill>
              <a:ln>
                <a:solidFill>
                  <a:schemeClr val="accent3"/>
                </a:solidFill>
                <a:prstDash val="solid"/>
              </a:ln>
            </c:spPr>
          </c:marker>
          <c:dLbls>
            <c:dLbl>
              <c:idx val="1"/>
              <c:delete val="1"/>
            </c:dLbl>
            <c:dLbl>
              <c:idx val="2"/>
              <c:delete val="1"/>
            </c:dLbl>
            <c:dLbl>
              <c:idx val="3"/>
              <c:delete val="1"/>
            </c:dLbl>
            <c:dLbl>
              <c:idx val="4"/>
              <c:delete val="1"/>
            </c:dLbl>
            <c:dLbl>
              <c:idx val="5"/>
              <c:layout>
                <c:manualLayout>
                  <c:x val="-6.8148148148148097E-2"/>
                  <c:y val="1.08932461873638E-2"/>
                </c:manualLayout>
              </c:layout>
              <c:dLblPos val="r"/>
              <c:showLegendKey val="0"/>
              <c:showVal val="1"/>
              <c:showCatName val="0"/>
              <c:showSerName val="0"/>
              <c:showPercent val="0"/>
              <c:showBubbleSize val="0"/>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Data!$A$208:$A$213</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Data!$D$208:$D$213</c:f>
              <c:numCache>
                <c:formatCode>0%</c:formatCode>
                <c:ptCount val="6"/>
                <c:pt idx="0">
                  <c:v>0.57999999999999996</c:v>
                </c:pt>
                <c:pt idx="1">
                  <c:v>0.61</c:v>
                </c:pt>
                <c:pt idx="2">
                  <c:v>0.49</c:v>
                </c:pt>
                <c:pt idx="3">
                  <c:v>0.59</c:v>
                </c:pt>
                <c:pt idx="4">
                  <c:v>0.64</c:v>
                </c:pt>
                <c:pt idx="5">
                  <c:v>0.8</c:v>
                </c:pt>
              </c:numCache>
            </c:numRef>
          </c:val>
          <c:smooth val="0"/>
        </c:ser>
        <c:ser>
          <c:idx val="3"/>
          <c:order val="3"/>
          <c:tx>
            <c:strRef>
              <c:f>Data!$E$207</c:f>
              <c:strCache>
                <c:ptCount val="1"/>
                <c:pt idx="0">
                  <c:v>Afghan Police</c:v>
                </c:pt>
              </c:strCache>
            </c:strRef>
          </c:tx>
          <c:spPr>
            <a:ln w="38100">
              <a:solidFill>
                <a:srgbClr val="666699"/>
              </a:solidFill>
              <a:prstDash val="sysDot"/>
            </a:ln>
          </c:spPr>
          <c:marker>
            <c:symbol val="x"/>
            <c:size val="11"/>
            <c:spPr>
              <a:noFill/>
              <a:ln>
                <a:solidFill>
                  <a:srgbClr val="666699"/>
                </a:solidFill>
                <a:prstDash val="solid"/>
              </a:ln>
            </c:spPr>
          </c:marker>
          <c:dLbls>
            <c:dLbl>
              <c:idx val="0"/>
              <c:layout>
                <c:manualLayout>
                  <c:x val="-1.4814814814814801E-3"/>
                  <c:y val="-8.7145969498910701E-3"/>
                </c:manualLayout>
              </c:layout>
              <c:dLblPos val="r"/>
              <c:showLegendKey val="0"/>
              <c:showVal val="1"/>
              <c:showCatName val="0"/>
              <c:showSerName val="0"/>
              <c:showPercent val="0"/>
              <c:showBubbleSize val="0"/>
            </c:dLbl>
            <c:dLbl>
              <c:idx val="1"/>
              <c:delete val="1"/>
            </c:dLbl>
            <c:dLbl>
              <c:idx val="2"/>
              <c:delete val="1"/>
            </c:dLbl>
            <c:spPr>
              <a:noFill/>
              <a:ln w="25400">
                <a:noFill/>
              </a:ln>
            </c:spPr>
            <c:txPr>
              <a:bodyPr/>
              <a:lstStyle/>
              <a:p>
                <a:pPr>
                  <a:defRPr sz="1400" b="1"/>
                </a:pPr>
                <a:endParaRPr lang="en-US"/>
              </a:p>
            </c:txPr>
            <c:showLegendKey val="0"/>
            <c:showVal val="1"/>
            <c:showCatName val="0"/>
            <c:showSerName val="0"/>
            <c:showPercent val="0"/>
            <c:showBubbleSize val="0"/>
            <c:showLeaderLines val="0"/>
          </c:dLbls>
          <c:cat>
            <c:numRef>
              <c:f>Data!$A$208:$A$213</c:f>
              <c:numCache>
                <c:formatCode>m/d/yy</c:formatCode>
                <c:ptCount val="6"/>
                <c:pt idx="0">
                  <c:v>40495</c:v>
                </c:pt>
                <c:pt idx="1">
                  <c:v>40170</c:v>
                </c:pt>
                <c:pt idx="2" formatCode="m/d/yy;@">
                  <c:v>39825</c:v>
                </c:pt>
                <c:pt idx="3" formatCode="m/d/yy;@">
                  <c:v>39393</c:v>
                </c:pt>
                <c:pt idx="4" formatCode="m/d/yy;@">
                  <c:v>39009</c:v>
                </c:pt>
                <c:pt idx="5" formatCode="m/d/yy;@">
                  <c:v>38643</c:v>
                </c:pt>
              </c:numCache>
            </c:numRef>
          </c:cat>
          <c:val>
            <c:numRef>
              <c:f>Data!$E$208:$E$213</c:f>
              <c:numCache>
                <c:formatCode>0%</c:formatCode>
                <c:ptCount val="6"/>
                <c:pt idx="0">
                  <c:v>0.65</c:v>
                </c:pt>
                <c:pt idx="1">
                  <c:v>0.62</c:v>
                </c:pt>
                <c:pt idx="2">
                  <c:v>0.56999999999999995</c:v>
                </c:pt>
              </c:numCache>
            </c:numRef>
          </c:val>
          <c:smooth val="0"/>
        </c:ser>
        <c:dLbls>
          <c:showLegendKey val="0"/>
          <c:showVal val="0"/>
          <c:showCatName val="0"/>
          <c:showSerName val="0"/>
          <c:showPercent val="0"/>
          <c:showBubbleSize val="0"/>
        </c:dLbls>
        <c:marker val="1"/>
        <c:smooth val="0"/>
        <c:axId val="97659520"/>
        <c:axId val="97698176"/>
      </c:lineChart>
      <c:catAx>
        <c:axId val="97659520"/>
        <c:scaling>
          <c:orientation val="maxMin"/>
        </c:scaling>
        <c:delete val="0"/>
        <c:axPos val="b"/>
        <c:numFmt formatCode="m/d/yy;@" sourceLinked="0"/>
        <c:majorTickMark val="out"/>
        <c:minorTickMark val="none"/>
        <c:tickLblPos val="nextTo"/>
        <c:spPr>
          <a:ln w="3175">
            <a:solidFill>
              <a:srgbClr val="000000"/>
            </a:solidFill>
            <a:prstDash val="solid"/>
          </a:ln>
        </c:spPr>
        <c:txPr>
          <a:bodyPr rot="0" vert="horz"/>
          <a:lstStyle/>
          <a:p>
            <a:pPr>
              <a:defRPr sz="1400" b="1" i="0" u="none" strike="noStrike" baseline="0">
                <a:solidFill>
                  <a:srgbClr val="000000"/>
                </a:solidFill>
                <a:latin typeface="Arial"/>
                <a:ea typeface="Arial"/>
                <a:cs typeface="Arial"/>
              </a:defRPr>
            </a:pPr>
            <a:endParaRPr lang="en-US"/>
          </a:p>
        </c:txPr>
        <c:crossAx val="97698176"/>
        <c:crossesAt val="0"/>
        <c:auto val="0"/>
        <c:lblAlgn val="ctr"/>
        <c:lblOffset val="100"/>
        <c:tickLblSkip val="1"/>
        <c:tickMarkSkip val="1"/>
        <c:noMultiLvlLbl val="0"/>
      </c:catAx>
      <c:valAx>
        <c:axId val="97698176"/>
        <c:scaling>
          <c:orientation val="minMax"/>
          <c:max val="1"/>
          <c:min val="0"/>
        </c:scaling>
        <c:delete val="0"/>
        <c:axPos val="r"/>
        <c:numFmt formatCode="0%"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97659520"/>
        <c:crosses val="autoZero"/>
        <c:crossBetween val="between"/>
        <c:majorUnit val="0.1"/>
        <c:minorUnit val="0.02"/>
      </c:valAx>
      <c:spPr>
        <a:noFill/>
        <a:ln w="12700">
          <a:solidFill>
            <a:srgbClr val="808080"/>
          </a:solidFill>
          <a:prstDash val="solid"/>
        </a:ln>
      </c:spPr>
    </c:plotArea>
    <c:legend>
      <c:legendPos val="r"/>
      <c:layout>
        <c:manualLayout>
          <c:xMode val="edge"/>
          <c:yMode val="edge"/>
          <c:x val="0.10962962962962999"/>
          <c:y val="0.57080610021786504"/>
          <c:w val="0.25185185185185199"/>
          <c:h val="0.200435729847495"/>
        </c:manualLayout>
      </c:layout>
      <c:overlay val="0"/>
      <c:spPr>
        <a:solidFill>
          <a:srgbClr val="FFFFFF"/>
        </a:solidFill>
        <a:ln w="3175">
          <a:solidFill>
            <a:srgbClr val="000000"/>
          </a:solidFill>
          <a:prstDash val="solid"/>
        </a:ln>
      </c:spPr>
      <c:txPr>
        <a:bodyPr/>
        <a:lstStyle/>
        <a:p>
          <a:pPr>
            <a:defRPr sz="1400" b="1" i="0" u="none" strike="noStrike" baseline="0">
              <a:solidFill>
                <a:srgbClr val="000000"/>
              </a:solidFill>
              <a:latin typeface="Arial"/>
              <a:ea typeface="Arial"/>
              <a:cs typeface="Arial"/>
            </a:defRPr>
          </a:pPr>
          <a:endParaRPr lang="en-US"/>
        </a:p>
      </c:txPr>
    </c:legend>
    <c:plotVisOnly val="1"/>
    <c:dispBlanksAs val="gap"/>
    <c:showDLblsOverMax val="0"/>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0.23531</cdr:x>
      <cdr:y>0</cdr:y>
    </cdr:from>
    <cdr:to>
      <cdr:x>0.76667</cdr:x>
      <cdr:y>0.1355</cdr:y>
    </cdr:to>
    <cdr:sp macro="" textlink="">
      <cdr:nvSpPr>
        <cdr:cNvPr id="171009" name="Text Box 1"/>
        <cdr:cNvSpPr txBox="1">
          <a:spLocks xmlns:a="http://schemas.openxmlformats.org/drawingml/2006/main" noChangeArrowheads="1"/>
        </cdr:cNvSpPr>
      </cdr:nvSpPr>
      <cdr:spPr bwMode="auto">
        <a:xfrm xmlns:a="http://schemas.openxmlformats.org/drawingml/2006/main">
          <a:off x="2015067" y="0"/>
          <a:ext cx="4555066" cy="795699"/>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Attitudes Toward the U.S.</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drawings/drawing10.xml><?xml version="1.0" encoding="utf-8"?>
<c:userShapes xmlns:c="http://schemas.openxmlformats.org/drawingml/2006/chart">
  <cdr:relSizeAnchor xmlns:cdr="http://schemas.openxmlformats.org/drawingml/2006/chartDrawing">
    <cdr:from>
      <cdr:x>0.26022</cdr:x>
      <cdr:y>0</cdr:y>
    </cdr:from>
    <cdr:to>
      <cdr:x>0.71147</cdr:x>
      <cdr:y>0.14125</cdr:y>
    </cdr:to>
    <cdr:sp macro="" textlink="">
      <cdr:nvSpPr>
        <cdr:cNvPr id="40961" name="Text Box 1"/>
        <cdr:cNvSpPr txBox="1">
          <a:spLocks xmlns:a="http://schemas.openxmlformats.org/drawingml/2006/main" noChangeArrowheads="1"/>
        </cdr:cNvSpPr>
      </cdr:nvSpPr>
      <cdr:spPr bwMode="auto">
        <a:xfrm xmlns:a="http://schemas.openxmlformats.org/drawingml/2006/main">
          <a:off x="2305050" y="-76200"/>
          <a:ext cx="3997285" cy="852988"/>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dirty="0">
              <a:solidFill>
                <a:srgbClr val="000000"/>
              </a:solidFill>
              <a:latin typeface="Arial"/>
              <a:ea typeface="Arial"/>
              <a:cs typeface="Arial"/>
            </a:rPr>
            <a:t>Afghanistan's Direction</a:t>
          </a:r>
        </a:p>
        <a:p xmlns:a="http://schemas.openxmlformats.org/drawingml/2006/main">
          <a:pPr algn="ctr" rtl="0">
            <a:defRPr sz="1000"/>
          </a:pPr>
          <a:r>
            <a:rPr lang="en-US" sz="1200" b="0" i="0" strike="noStrike" dirty="0">
              <a:solidFill>
                <a:srgbClr val="000000"/>
              </a:solidFill>
              <a:latin typeface="Arial"/>
              <a:ea typeface="Arial"/>
              <a:cs typeface="Arial"/>
            </a:rPr>
            <a:t>ABC News/BBC/ARD/Washington Post poll</a:t>
          </a:r>
        </a:p>
      </cdr:txBody>
    </cdr:sp>
  </cdr:relSizeAnchor>
</c:userShapes>
</file>

<file path=ppt/drawings/drawing11.xml><?xml version="1.0" encoding="utf-8"?>
<c:userShapes xmlns:c="http://schemas.openxmlformats.org/drawingml/2006/chart">
  <cdr:relSizeAnchor xmlns:cdr="http://schemas.openxmlformats.org/drawingml/2006/chartDrawing">
    <cdr:from>
      <cdr:x>0.24049</cdr:x>
      <cdr:y>1.71547E-7</cdr:y>
    </cdr:from>
    <cdr:to>
      <cdr:x>0.76617</cdr:x>
      <cdr:y>0.15455</cdr:y>
    </cdr:to>
    <cdr:sp macro="" textlink="">
      <cdr:nvSpPr>
        <cdr:cNvPr id="131073" name="Text Box 1"/>
        <cdr:cNvSpPr txBox="1">
          <a:spLocks xmlns:a="http://schemas.openxmlformats.org/drawingml/2006/main" noChangeArrowheads="1"/>
        </cdr:cNvSpPr>
      </cdr:nvSpPr>
      <cdr:spPr bwMode="auto">
        <a:xfrm xmlns:a="http://schemas.openxmlformats.org/drawingml/2006/main">
          <a:off x="2065867" y="1"/>
          <a:ext cx="4504266" cy="880515"/>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Reports of Local Violence</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12.xml><?xml version="1.0" encoding="utf-8"?>
<c:userShapes xmlns:c="http://schemas.openxmlformats.org/drawingml/2006/chart">
  <cdr:relSizeAnchor xmlns:cdr="http://schemas.openxmlformats.org/drawingml/2006/chartDrawing">
    <cdr:from>
      <cdr:x>0.1992</cdr:x>
      <cdr:y>0.02231</cdr:y>
    </cdr:from>
    <cdr:to>
      <cdr:x>0.82365</cdr:x>
      <cdr:y>0.17661</cdr:y>
    </cdr:to>
    <cdr:sp macro="" textlink="">
      <cdr:nvSpPr>
        <cdr:cNvPr id="131073" name="Text Box 1"/>
        <cdr:cNvSpPr txBox="1">
          <a:spLocks xmlns:a="http://schemas.openxmlformats.org/drawingml/2006/main" noChangeArrowheads="1"/>
        </cdr:cNvSpPr>
      </cdr:nvSpPr>
      <cdr:spPr bwMode="auto">
        <a:xfrm xmlns:a="http://schemas.openxmlformats.org/drawingml/2006/main">
          <a:off x="1764581" y="134707"/>
          <a:ext cx="5531534" cy="931794"/>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Reports of Local Taliban Activities</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13.xml><?xml version="1.0" encoding="utf-8"?>
<c:userShapes xmlns:c="http://schemas.openxmlformats.org/drawingml/2006/chart">
  <cdr:relSizeAnchor xmlns:cdr="http://schemas.openxmlformats.org/drawingml/2006/chartDrawing">
    <cdr:from>
      <cdr:x>0.28609</cdr:x>
      <cdr:y>0.0041</cdr:y>
    </cdr:from>
    <cdr:to>
      <cdr:x>0.70663</cdr:x>
      <cdr:y>0.1456</cdr:y>
    </cdr:to>
    <cdr:sp macro="" textlink="">
      <cdr:nvSpPr>
        <cdr:cNvPr id="131073" name="Text Box 1"/>
        <cdr:cNvSpPr txBox="1">
          <a:spLocks xmlns:a="http://schemas.openxmlformats.org/drawingml/2006/main" noChangeArrowheads="1"/>
        </cdr:cNvSpPr>
      </cdr:nvSpPr>
      <cdr:spPr bwMode="auto">
        <a:xfrm xmlns:a="http://schemas.openxmlformats.org/drawingml/2006/main">
          <a:off x="2472417" y="25400"/>
          <a:ext cx="3600502" cy="826194"/>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Taliban in Past Year</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14.xml><?xml version="1.0" encoding="utf-8"?>
<c:userShapes xmlns:c="http://schemas.openxmlformats.org/drawingml/2006/chart">
  <cdr:relSizeAnchor xmlns:cdr="http://schemas.openxmlformats.org/drawingml/2006/chartDrawing">
    <cdr:from>
      <cdr:x>0.21668</cdr:x>
      <cdr:y>0.00218</cdr:y>
    </cdr:from>
    <cdr:to>
      <cdr:x>0.7954</cdr:x>
      <cdr:y>0.17718</cdr:y>
    </cdr:to>
    <cdr:sp macro="" textlink="">
      <cdr:nvSpPr>
        <cdr:cNvPr id="131073" name="Text Box 1"/>
        <cdr:cNvSpPr txBox="1">
          <a:spLocks xmlns:a="http://schemas.openxmlformats.org/drawingml/2006/main" noChangeArrowheads="1"/>
        </cdr:cNvSpPr>
      </cdr:nvSpPr>
      <cdr:spPr bwMode="auto">
        <a:xfrm xmlns:a="http://schemas.openxmlformats.org/drawingml/2006/main">
          <a:off x="1878880" y="12700"/>
          <a:ext cx="4953720" cy="1016000"/>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 Saying Attacks on U.S. Forces </a:t>
          </a:r>
        </a:p>
        <a:p xmlns:a="http://schemas.openxmlformats.org/drawingml/2006/main">
          <a:pPr algn="ctr" rtl="0">
            <a:defRPr sz="1000"/>
          </a:pPr>
          <a:r>
            <a:rPr lang="en-US" sz="2400" b="1" i="0" strike="noStrike">
              <a:solidFill>
                <a:srgbClr val="000000"/>
              </a:solidFill>
              <a:latin typeface="Arial"/>
              <a:ea typeface="Arial"/>
              <a:cs typeface="Arial"/>
            </a:rPr>
            <a:t>Can be Justified</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15.xml><?xml version="1.0" encoding="utf-8"?>
<c:userShapes xmlns:c="http://schemas.openxmlformats.org/drawingml/2006/chart">
  <cdr:relSizeAnchor xmlns:cdr="http://schemas.openxmlformats.org/drawingml/2006/chartDrawing">
    <cdr:from>
      <cdr:x>0.18694</cdr:x>
      <cdr:y>0.02151</cdr:y>
    </cdr:from>
    <cdr:to>
      <cdr:x>0.83117</cdr:x>
      <cdr:y>0.15801</cdr:y>
    </cdr:to>
    <cdr:sp macro="" textlink="">
      <cdr:nvSpPr>
        <cdr:cNvPr id="171009" name="Text Box 1"/>
        <cdr:cNvSpPr txBox="1">
          <a:spLocks xmlns:a="http://schemas.openxmlformats.org/drawingml/2006/main" noChangeArrowheads="1"/>
        </cdr:cNvSpPr>
      </cdr:nvSpPr>
      <cdr:spPr bwMode="auto">
        <a:xfrm xmlns:a="http://schemas.openxmlformats.org/drawingml/2006/main">
          <a:off x="1680885" y="134706"/>
          <a:ext cx="5792658" cy="854793"/>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Positive Ratings of Local Conditions</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drawings/drawing16.xml><?xml version="1.0" encoding="utf-8"?>
<c:userShapes xmlns:c="http://schemas.openxmlformats.org/drawingml/2006/chart">
  <cdr:relSizeAnchor xmlns:cdr="http://schemas.openxmlformats.org/drawingml/2006/chartDrawing">
    <cdr:from>
      <cdr:x>0.14792</cdr:x>
      <cdr:y>0.01502</cdr:y>
    </cdr:from>
    <cdr:to>
      <cdr:x>0.88891</cdr:x>
      <cdr:y>0.1528</cdr:y>
    </cdr:to>
    <cdr:sp macro="" textlink="">
      <cdr:nvSpPr>
        <cdr:cNvPr id="131073" name="Text Box 1"/>
        <cdr:cNvSpPr txBox="1">
          <a:spLocks xmlns:a="http://schemas.openxmlformats.org/drawingml/2006/main" noChangeArrowheads="1"/>
        </cdr:cNvSpPr>
      </cdr:nvSpPr>
      <cdr:spPr bwMode="auto">
        <a:xfrm xmlns:a="http://schemas.openxmlformats.org/drawingml/2006/main">
          <a:off x="1253041" y="84667"/>
          <a:ext cx="6350025" cy="795849"/>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Perceived Changes in Local Conditions</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17.xml><?xml version="1.0" encoding="utf-8"?>
<c:userShapes xmlns:c="http://schemas.openxmlformats.org/drawingml/2006/chart">
  <cdr:relSizeAnchor xmlns:cdr="http://schemas.openxmlformats.org/drawingml/2006/chartDrawing">
    <cdr:from>
      <cdr:x>0.21926</cdr:x>
      <cdr:y>0.01933</cdr:y>
    </cdr:from>
    <cdr:to>
      <cdr:x>0.79802</cdr:x>
      <cdr:y>0.15777</cdr:y>
    </cdr:to>
    <cdr:sp macro="" textlink="">
      <cdr:nvSpPr>
        <cdr:cNvPr id="126977" name="Text Box 1"/>
        <cdr:cNvSpPr txBox="1">
          <a:spLocks xmlns:a="http://schemas.openxmlformats.org/drawingml/2006/main" noChangeArrowheads="1"/>
        </cdr:cNvSpPr>
      </cdr:nvSpPr>
      <cdr:spPr bwMode="auto">
        <a:xfrm xmlns:a="http://schemas.openxmlformats.org/drawingml/2006/main">
          <a:off x="1879600" y="112680"/>
          <a:ext cx="4961466" cy="807009"/>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Women's Rights and the Taliban</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18.xml><?xml version="1.0" encoding="utf-8"?>
<c:userShapes xmlns:c="http://schemas.openxmlformats.org/drawingml/2006/chart">
  <cdr:relSizeAnchor xmlns:cdr="http://schemas.openxmlformats.org/drawingml/2006/chartDrawing">
    <cdr:from>
      <cdr:x>0.16744</cdr:x>
      <cdr:y>0.0029</cdr:y>
    </cdr:from>
    <cdr:to>
      <cdr:x>0.86867</cdr:x>
      <cdr:y>0.12146</cdr:y>
    </cdr:to>
    <cdr:sp macro="" textlink="">
      <cdr:nvSpPr>
        <cdr:cNvPr id="126977" name="Text Box 1"/>
        <cdr:cNvSpPr txBox="1">
          <a:spLocks xmlns:a="http://schemas.openxmlformats.org/drawingml/2006/main" noChangeArrowheads="1"/>
        </cdr:cNvSpPr>
      </cdr:nvSpPr>
      <cdr:spPr bwMode="auto">
        <a:xfrm xmlns:a="http://schemas.openxmlformats.org/drawingml/2006/main">
          <a:off x="1435353" y="16933"/>
          <a:ext cx="6011294" cy="691122"/>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Average Number of Taliban Activities</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19.xml><?xml version="1.0" encoding="utf-8"?>
<c:userShapes xmlns:c="http://schemas.openxmlformats.org/drawingml/2006/chart">
  <cdr:relSizeAnchor xmlns:cdr="http://schemas.openxmlformats.org/drawingml/2006/chartDrawing">
    <cdr:from>
      <cdr:x>0.20248</cdr:x>
      <cdr:y>0</cdr:y>
    </cdr:from>
    <cdr:to>
      <cdr:x>0.88691</cdr:x>
      <cdr:y>0.12533</cdr:y>
    </cdr:to>
    <cdr:sp macro="" textlink="">
      <cdr:nvSpPr>
        <cdr:cNvPr id="131073" name="Text Box 1"/>
        <cdr:cNvSpPr txBox="1">
          <a:spLocks xmlns:a="http://schemas.openxmlformats.org/drawingml/2006/main" noChangeArrowheads="1"/>
        </cdr:cNvSpPr>
      </cdr:nvSpPr>
      <cdr:spPr bwMode="auto">
        <a:xfrm xmlns:a="http://schemas.openxmlformats.org/drawingml/2006/main">
          <a:off x="1727200" y="0"/>
          <a:ext cx="5875868" cy="750989"/>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Confident U.S. Can Provide Security</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2.xml><?xml version="1.0" encoding="utf-8"?>
<c:userShapes xmlns:c="http://schemas.openxmlformats.org/drawingml/2006/chart">
  <cdr:relSizeAnchor xmlns:cdr="http://schemas.openxmlformats.org/drawingml/2006/chartDrawing">
    <cdr:from>
      <cdr:x>0.24321</cdr:x>
      <cdr:y>0</cdr:y>
    </cdr:from>
    <cdr:to>
      <cdr:x>0.73502</cdr:x>
      <cdr:y>0.13671</cdr:y>
    </cdr:to>
    <cdr:sp macro="" textlink="">
      <cdr:nvSpPr>
        <cdr:cNvPr id="171009" name="Text Box 1"/>
        <cdr:cNvSpPr txBox="1">
          <a:spLocks xmlns:a="http://schemas.openxmlformats.org/drawingml/2006/main" noChangeArrowheads="1"/>
        </cdr:cNvSpPr>
      </cdr:nvSpPr>
      <cdr:spPr bwMode="auto">
        <a:xfrm xmlns:a="http://schemas.openxmlformats.org/drawingml/2006/main">
          <a:off x="2076501" y="0"/>
          <a:ext cx="4210000" cy="812800"/>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dirty="0">
              <a:solidFill>
                <a:srgbClr val="000000"/>
              </a:solidFill>
              <a:latin typeface="Arial"/>
              <a:ea typeface="Arial"/>
              <a:cs typeface="Arial"/>
            </a:rPr>
            <a:t>Mainly Blame for Violence</a:t>
          </a:r>
        </a:p>
        <a:p xmlns:a="http://schemas.openxmlformats.org/drawingml/2006/main">
          <a:pPr algn="ctr" rtl="0">
            <a:defRPr sz="1000"/>
          </a:pPr>
          <a:r>
            <a:rPr lang="en-US" sz="1200" b="0" i="0" strike="noStrike" dirty="0">
              <a:solidFill>
                <a:srgbClr val="000000"/>
              </a:solidFill>
              <a:latin typeface="Arial"/>
              <a:ea typeface="Arial"/>
              <a:cs typeface="Arial"/>
            </a:rPr>
            <a:t>ABC News/BBC/ARD/Washington Post poll</a:t>
          </a:r>
        </a:p>
      </cdr:txBody>
    </cdr:sp>
  </cdr:relSizeAnchor>
</c:userShapes>
</file>

<file path=ppt/drawings/drawing20.xml><?xml version="1.0" encoding="utf-8"?>
<c:userShapes xmlns:c="http://schemas.openxmlformats.org/drawingml/2006/chart">
  <cdr:relSizeAnchor xmlns:cdr="http://schemas.openxmlformats.org/drawingml/2006/chartDrawing">
    <cdr:from>
      <cdr:x>0.11698</cdr:x>
      <cdr:y>0.0219</cdr:y>
    </cdr:from>
    <cdr:to>
      <cdr:x>0.93608</cdr:x>
      <cdr:y>0.15416</cdr:y>
    </cdr:to>
    <cdr:sp macro="" textlink="">
      <cdr:nvSpPr>
        <cdr:cNvPr id="131073" name="Text Box 1"/>
        <cdr:cNvSpPr txBox="1">
          <a:spLocks xmlns:a="http://schemas.openxmlformats.org/drawingml/2006/main" noChangeArrowheads="1"/>
        </cdr:cNvSpPr>
      </cdr:nvSpPr>
      <cdr:spPr bwMode="auto">
        <a:xfrm xmlns:a="http://schemas.openxmlformats.org/drawingml/2006/main">
          <a:off x="1051834" y="134706"/>
          <a:ext cx="7365020" cy="813380"/>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dirty="0">
              <a:solidFill>
                <a:srgbClr val="000000"/>
              </a:solidFill>
              <a:latin typeface="Arial"/>
              <a:ea typeface="Arial"/>
              <a:cs typeface="Arial"/>
            </a:rPr>
            <a:t>Support for Presence of U.S. Forces by Region</a:t>
          </a:r>
          <a:endParaRPr lang="en-US" sz="1000" b="0" i="0" strike="noStrike" dirty="0">
            <a:solidFill>
              <a:srgbClr val="000000"/>
            </a:solidFill>
            <a:latin typeface="Arial"/>
            <a:ea typeface="Arial"/>
            <a:cs typeface="Arial"/>
          </a:endParaRPr>
        </a:p>
        <a:p xmlns:a="http://schemas.openxmlformats.org/drawingml/2006/main">
          <a:pPr algn="ctr" rtl="0">
            <a:defRPr sz="1000"/>
          </a:pPr>
          <a:r>
            <a:rPr lang="en-US" sz="1200" b="0" i="0" strike="noStrike" dirty="0">
              <a:solidFill>
                <a:srgbClr val="000000"/>
              </a:solidFill>
              <a:latin typeface="Arial"/>
              <a:ea typeface="Arial"/>
              <a:cs typeface="Arial"/>
            </a:rPr>
            <a:t> ABC News/BBC/ARD/Washington Post poll</a:t>
          </a:r>
        </a:p>
      </cdr:txBody>
    </cdr:sp>
  </cdr:relSizeAnchor>
</c:userShapes>
</file>

<file path=ppt/drawings/drawing21.xml><?xml version="1.0" encoding="utf-8"?>
<c:userShapes xmlns:c="http://schemas.openxmlformats.org/drawingml/2006/chart">
  <cdr:relSizeAnchor xmlns:cdr="http://schemas.openxmlformats.org/drawingml/2006/chartDrawing">
    <cdr:from>
      <cdr:x>0.12872</cdr:x>
      <cdr:y>0.0029</cdr:y>
    </cdr:from>
    <cdr:to>
      <cdr:x>0.87904</cdr:x>
      <cdr:y>0.17154</cdr:y>
    </cdr:to>
    <cdr:sp macro="" textlink="">
      <cdr:nvSpPr>
        <cdr:cNvPr id="126977" name="Text Box 1"/>
        <cdr:cNvSpPr txBox="1">
          <a:spLocks xmlns:a="http://schemas.openxmlformats.org/drawingml/2006/main" noChangeArrowheads="1"/>
        </cdr:cNvSpPr>
      </cdr:nvSpPr>
      <cdr:spPr bwMode="auto">
        <a:xfrm xmlns:a="http://schemas.openxmlformats.org/drawingml/2006/main">
          <a:off x="1103451" y="16933"/>
          <a:ext cx="6432118" cy="983053"/>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Average Number of Local Conditions</a:t>
          </a:r>
        </a:p>
        <a:p xmlns:a="http://schemas.openxmlformats.org/drawingml/2006/main">
          <a:pPr algn="ctr" rtl="0">
            <a:defRPr sz="1000"/>
          </a:pPr>
          <a:r>
            <a:rPr lang="en-US" sz="2400" b="1" i="0" strike="noStrike">
              <a:solidFill>
                <a:srgbClr val="000000"/>
              </a:solidFill>
              <a:latin typeface="Arial"/>
              <a:ea typeface="Arial"/>
              <a:cs typeface="Arial"/>
            </a:rPr>
            <a:t>Rated Positively</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22.xml><?xml version="1.0" encoding="utf-8"?>
<c:userShapes xmlns:c="http://schemas.openxmlformats.org/drawingml/2006/chart">
  <cdr:relSizeAnchor xmlns:cdr="http://schemas.openxmlformats.org/drawingml/2006/chartDrawing">
    <cdr:from>
      <cdr:x>0.13444</cdr:x>
      <cdr:y>1.71267E-7</cdr:y>
    </cdr:from>
    <cdr:to>
      <cdr:x>0.90664</cdr:x>
      <cdr:y>0.12281</cdr:y>
    </cdr:to>
    <cdr:sp macro="" textlink="">
      <cdr:nvSpPr>
        <cdr:cNvPr id="131073" name="Text Box 1"/>
        <cdr:cNvSpPr txBox="1">
          <a:spLocks xmlns:a="http://schemas.openxmlformats.org/drawingml/2006/main" noChangeArrowheads="1"/>
        </cdr:cNvSpPr>
      </cdr:nvSpPr>
      <cdr:spPr bwMode="auto">
        <a:xfrm xmlns:a="http://schemas.openxmlformats.org/drawingml/2006/main">
          <a:off x="1143000" y="1"/>
          <a:ext cx="6642098" cy="711200"/>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Official Corruption: A Problem in Your Area?</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23.xml><?xml version="1.0" encoding="utf-8"?>
<c:userShapes xmlns:c="http://schemas.openxmlformats.org/drawingml/2006/chart">
  <cdr:relSizeAnchor xmlns:cdr="http://schemas.openxmlformats.org/drawingml/2006/chartDrawing">
    <cdr:from>
      <cdr:x>0.21531</cdr:x>
      <cdr:y>0.01933</cdr:y>
    </cdr:from>
    <cdr:to>
      <cdr:x>0.81383</cdr:x>
      <cdr:y>0.19463</cdr:y>
    </cdr:to>
    <cdr:sp macro="" textlink="">
      <cdr:nvSpPr>
        <cdr:cNvPr id="126977" name="Text Box 1"/>
        <cdr:cNvSpPr txBox="1">
          <a:spLocks xmlns:a="http://schemas.openxmlformats.org/drawingml/2006/main" noChangeArrowheads="1"/>
        </cdr:cNvSpPr>
      </cdr:nvSpPr>
      <cdr:spPr bwMode="auto">
        <a:xfrm xmlns:a="http://schemas.openxmlformats.org/drawingml/2006/main">
          <a:off x="1845739" y="112680"/>
          <a:ext cx="5130794" cy="1021853"/>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A System of Rules and Laws</a:t>
          </a:r>
        </a:p>
        <a:p xmlns:a="http://schemas.openxmlformats.org/drawingml/2006/main">
          <a:pPr algn="ctr" rtl="0">
            <a:defRPr sz="1000"/>
          </a:pPr>
          <a:r>
            <a:rPr lang="en-US" sz="2400" b="1" i="0" strike="noStrike">
              <a:solidFill>
                <a:srgbClr val="000000"/>
              </a:solidFill>
              <a:latin typeface="Arial"/>
              <a:ea typeface="Arial"/>
              <a:cs typeface="Arial"/>
            </a:rPr>
            <a:t>That</a:t>
          </a:r>
          <a:r>
            <a:rPr lang="en-US" sz="2400" b="1" i="0" strike="noStrike" baseline="0">
              <a:solidFill>
                <a:srgbClr val="000000"/>
              </a:solidFill>
              <a:latin typeface="Arial"/>
              <a:ea typeface="Arial"/>
              <a:cs typeface="Arial"/>
            </a:rPr>
            <a:t> Reflects What Afghans Want</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dr:relSizeAnchor xmlns:cdr="http://schemas.openxmlformats.org/drawingml/2006/chartDrawing">
    <cdr:from>
      <cdr:x>0.06914</cdr:x>
      <cdr:y>0.8976</cdr:y>
    </cdr:from>
    <cdr:to>
      <cdr:x>0.96988</cdr:x>
      <cdr:y>0.96442</cdr:y>
    </cdr:to>
    <cdr:sp macro="" textlink="">
      <cdr:nvSpPr>
        <cdr:cNvPr id="3" name="Rectangle 2"/>
        <cdr:cNvSpPr/>
      </cdr:nvSpPr>
      <cdr:spPr>
        <a:xfrm xmlns:a="http://schemas.openxmlformats.org/drawingml/2006/main">
          <a:off x="592667" y="5232400"/>
          <a:ext cx="7721600" cy="389467"/>
        </a:xfrm>
        <a:prstGeom xmlns:a="http://schemas.openxmlformats.org/drawingml/2006/main" prst="rect">
          <a:avLst/>
        </a:prstGeom>
        <a:solidFill xmlns:a="http://schemas.openxmlformats.org/drawingml/2006/main">
          <a:schemeClr val="bg1"/>
        </a:solidFill>
        <a:ln xmlns:a="http://schemas.openxmlformats.org/drawingml/2006/main">
          <a:noFill/>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en-US" sz="1400" dirty="0">
              <a:solidFill>
                <a:schemeClr val="tx1"/>
              </a:solidFill>
              <a:latin typeface="Arial"/>
            </a:rPr>
            <a:t>             </a:t>
          </a:r>
          <a:r>
            <a:rPr lang="en-US" sz="1400" dirty="0" smtClean="0">
              <a:solidFill>
                <a:schemeClr val="tx1"/>
              </a:solidFill>
              <a:latin typeface="Arial"/>
            </a:rPr>
            <a:t>       </a:t>
          </a:r>
          <a:r>
            <a:rPr lang="en-US" sz="1400" b="1" dirty="0">
              <a:solidFill>
                <a:schemeClr val="tx1"/>
              </a:solidFill>
              <a:latin typeface="Arial"/>
            </a:rPr>
            <a:t>Central        </a:t>
          </a:r>
          <a:r>
            <a:rPr lang="en-US" sz="1400" b="1" dirty="0" smtClean="0">
              <a:solidFill>
                <a:schemeClr val="tx1"/>
              </a:solidFill>
              <a:latin typeface="Arial"/>
            </a:rPr>
            <a:t>       Tribal                                                   </a:t>
          </a:r>
          <a:r>
            <a:rPr lang="en-US" sz="1400" b="1" dirty="0">
              <a:solidFill>
                <a:schemeClr val="tx1"/>
              </a:solidFill>
              <a:latin typeface="Arial"/>
            </a:rPr>
            <a:t>Yes           </a:t>
          </a:r>
          <a:r>
            <a:rPr lang="en-US" sz="1400" b="1" dirty="0" smtClean="0">
              <a:solidFill>
                <a:schemeClr val="tx1"/>
              </a:solidFill>
              <a:latin typeface="Arial"/>
            </a:rPr>
            <a:t>       </a:t>
          </a:r>
          <a:r>
            <a:rPr lang="en-US" sz="1400" b="1" dirty="0">
              <a:solidFill>
                <a:schemeClr val="tx1"/>
              </a:solidFill>
              <a:latin typeface="Arial"/>
            </a:rPr>
            <a:t>No</a:t>
          </a:r>
        </a:p>
        <a:p xmlns:a="http://schemas.openxmlformats.org/drawingml/2006/main">
          <a:r>
            <a:rPr lang="en-US" sz="1400" b="1" dirty="0">
              <a:solidFill>
                <a:schemeClr val="tx1"/>
              </a:solidFill>
              <a:latin typeface="Arial"/>
            </a:rPr>
            <a:t>                government     </a:t>
          </a:r>
          <a:r>
            <a:rPr lang="en-US" sz="1400" b="1" dirty="0" smtClean="0">
              <a:solidFill>
                <a:schemeClr val="tx1"/>
              </a:solidFill>
              <a:latin typeface="Arial"/>
            </a:rPr>
            <a:t>      elders </a:t>
          </a:r>
          <a:endParaRPr lang="en-US" sz="1400" dirty="0">
            <a:solidFill>
              <a:schemeClr val="tx1"/>
            </a:solidFill>
            <a:latin typeface="Arial"/>
          </a:endParaRPr>
        </a:p>
      </cdr:txBody>
    </cdr:sp>
  </cdr:relSizeAnchor>
  <cdr:relSizeAnchor xmlns:cdr="http://schemas.openxmlformats.org/drawingml/2006/chartDrawing">
    <cdr:from>
      <cdr:x>0.11259</cdr:x>
      <cdr:y>0.25563</cdr:y>
    </cdr:from>
    <cdr:to>
      <cdr:x>0.50568</cdr:x>
      <cdr:y>0.36311</cdr:y>
    </cdr:to>
    <cdr:sp macro="" textlink="">
      <cdr:nvSpPr>
        <cdr:cNvPr id="4" name="Rectangle 3"/>
        <cdr:cNvSpPr/>
      </cdr:nvSpPr>
      <cdr:spPr>
        <a:xfrm xmlns:a="http://schemas.openxmlformats.org/drawingml/2006/main">
          <a:off x="965200" y="1490134"/>
          <a:ext cx="3369734" cy="626533"/>
        </a:xfrm>
        <a:prstGeom xmlns:a="http://schemas.openxmlformats.org/drawingml/2006/main" prst="rect">
          <a:avLst/>
        </a:prstGeom>
        <a:solidFill xmlns:a="http://schemas.openxmlformats.org/drawingml/2006/main">
          <a:sysClr val="window" lastClr="FFFFFF"/>
        </a:solidFill>
        <a:ln xmlns:a="http://schemas.openxmlformats.org/drawingml/2006/main" w="9525" cap="flat" cmpd="sng" algn="ctr">
          <a:noFill/>
          <a:prstDash val="solid"/>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r>
            <a:rPr lang="en-US" sz="1400" b="1">
              <a:solidFill>
                <a:sysClr val="windowText" lastClr="000000"/>
              </a:solidFill>
              <a:latin typeface="Arial"/>
            </a:rPr>
            <a:t>Which is best able to create and enforce</a:t>
          </a:r>
          <a:r>
            <a:rPr lang="en-US" sz="1400" b="1" baseline="0">
              <a:solidFill>
                <a:sysClr val="windowText" lastClr="000000"/>
              </a:solidFill>
              <a:latin typeface="Arial"/>
            </a:rPr>
            <a:t> such a system?</a:t>
          </a:r>
          <a:endParaRPr lang="en-US" sz="1400" b="1">
            <a:solidFill>
              <a:sysClr val="windowText" lastClr="000000"/>
            </a:solidFill>
            <a:latin typeface="Arial"/>
          </a:endParaRPr>
        </a:p>
      </cdr:txBody>
    </cdr:sp>
  </cdr:relSizeAnchor>
  <cdr:relSizeAnchor xmlns:cdr="http://schemas.openxmlformats.org/drawingml/2006/chartDrawing">
    <cdr:from>
      <cdr:x>0.56346</cdr:x>
      <cdr:y>0.25272</cdr:y>
    </cdr:from>
    <cdr:to>
      <cdr:x>0.95654</cdr:x>
      <cdr:y>0.3602</cdr:y>
    </cdr:to>
    <cdr:sp macro="" textlink="">
      <cdr:nvSpPr>
        <cdr:cNvPr id="5" name="Rectangle 4"/>
        <cdr:cNvSpPr/>
      </cdr:nvSpPr>
      <cdr:spPr>
        <a:xfrm xmlns:a="http://schemas.openxmlformats.org/drawingml/2006/main">
          <a:off x="4830232" y="1473200"/>
          <a:ext cx="3369734" cy="626533"/>
        </a:xfrm>
        <a:prstGeom xmlns:a="http://schemas.openxmlformats.org/drawingml/2006/main" prst="rect">
          <a:avLst/>
        </a:prstGeom>
        <a:solidFill xmlns:a="http://schemas.openxmlformats.org/drawingml/2006/main">
          <a:sysClr val="window" lastClr="FFFFFF"/>
        </a:solidFill>
        <a:ln xmlns:a="http://schemas.openxmlformats.org/drawingml/2006/main" w="9525" cap="flat" cmpd="sng" algn="ctr">
          <a:noFill/>
          <a:prstDash val="solid"/>
        </a:ln>
        <a:effectLst xmlns:a="http://schemas.openxmlformats.org/drawingml/2006/mai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sz="1400" b="1">
              <a:solidFill>
                <a:sysClr val="windowText" lastClr="000000"/>
              </a:solidFill>
              <a:latin typeface="Arial"/>
            </a:rPr>
            <a:t>Does such a system already exist in this area at this time?</a:t>
          </a:r>
        </a:p>
      </cdr:txBody>
    </cdr:sp>
  </cdr:relSizeAnchor>
</c:userShapes>
</file>

<file path=ppt/drawings/drawing24.xml><?xml version="1.0" encoding="utf-8"?>
<c:userShapes xmlns:c="http://schemas.openxmlformats.org/drawingml/2006/chart">
  <cdr:relSizeAnchor xmlns:cdr="http://schemas.openxmlformats.org/drawingml/2006/chartDrawing">
    <cdr:from>
      <cdr:x>0.15324</cdr:x>
      <cdr:y>0.04166</cdr:y>
    </cdr:from>
    <cdr:to>
      <cdr:x>0.90231</cdr:x>
      <cdr:y>0.17484</cdr:y>
    </cdr:to>
    <cdr:sp macro="" textlink="">
      <cdr:nvSpPr>
        <cdr:cNvPr id="126977" name="Text Box 1"/>
        <cdr:cNvSpPr txBox="1">
          <a:spLocks xmlns:a="http://schemas.openxmlformats.org/drawingml/2006/main" noChangeArrowheads="1"/>
        </cdr:cNvSpPr>
      </cdr:nvSpPr>
      <cdr:spPr bwMode="auto">
        <a:xfrm xmlns:a="http://schemas.openxmlformats.org/drawingml/2006/main">
          <a:off x="1401204" y="269413"/>
          <a:ext cx="6849496" cy="861336"/>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Preferred Political System for Afghanistan</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25.xml><?xml version="1.0" encoding="utf-8"?>
<c:userShapes xmlns:c="http://schemas.openxmlformats.org/drawingml/2006/chart">
  <cdr:relSizeAnchor xmlns:cdr="http://schemas.openxmlformats.org/drawingml/2006/chartDrawing">
    <cdr:from>
      <cdr:x>0.12127</cdr:x>
      <cdr:y>0</cdr:y>
    </cdr:from>
    <cdr:to>
      <cdr:x>0.88931</cdr:x>
      <cdr:y>0.13978</cdr:y>
    </cdr:to>
    <cdr:sp macro="" textlink="">
      <cdr:nvSpPr>
        <cdr:cNvPr id="131073" name="Text Box 1"/>
        <cdr:cNvSpPr txBox="1">
          <a:spLocks xmlns:a="http://schemas.openxmlformats.org/drawingml/2006/main" noChangeArrowheads="1"/>
        </cdr:cNvSpPr>
      </cdr:nvSpPr>
      <cdr:spPr bwMode="auto">
        <a:xfrm xmlns:a="http://schemas.openxmlformats.org/drawingml/2006/main">
          <a:off x="1040750" y="0"/>
          <a:ext cx="6591338" cy="834125"/>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dirty="0">
              <a:solidFill>
                <a:srgbClr val="000000"/>
              </a:solidFill>
              <a:latin typeface="Arial"/>
              <a:ea typeface="Arial"/>
              <a:cs typeface="Arial"/>
            </a:rPr>
            <a:t>Democracy and the Parliamentary Election</a:t>
          </a:r>
        </a:p>
        <a:p xmlns:a="http://schemas.openxmlformats.org/drawingml/2006/main">
          <a:pPr algn="ctr" rtl="0">
            <a:defRPr sz="1000"/>
          </a:pPr>
          <a:r>
            <a:rPr lang="en-US" sz="1200" b="0" i="0" strike="noStrike" dirty="0">
              <a:solidFill>
                <a:srgbClr val="000000"/>
              </a:solidFill>
              <a:latin typeface="Arial"/>
              <a:ea typeface="Arial"/>
              <a:cs typeface="Arial"/>
            </a:rPr>
            <a:t> ABC News/BBC/ARD/Washington Post poll</a:t>
          </a:r>
        </a:p>
      </cdr:txBody>
    </cdr:sp>
  </cdr:relSizeAnchor>
</c:userShapes>
</file>

<file path=ppt/drawings/drawing26.xml><?xml version="1.0" encoding="utf-8"?>
<c:userShapes xmlns:c="http://schemas.openxmlformats.org/drawingml/2006/chart">
  <cdr:relSizeAnchor xmlns:cdr="http://schemas.openxmlformats.org/drawingml/2006/chartDrawing">
    <cdr:from>
      <cdr:x>0.25601</cdr:x>
      <cdr:y>0.02966</cdr:y>
    </cdr:from>
    <cdr:to>
      <cdr:x>0.74026</cdr:x>
      <cdr:y>0.15141</cdr:y>
    </cdr:to>
    <cdr:sp macro="" textlink="">
      <cdr:nvSpPr>
        <cdr:cNvPr id="200705" name="Text Box 1"/>
        <cdr:cNvSpPr txBox="1">
          <a:spLocks xmlns:a="http://schemas.openxmlformats.org/drawingml/2006/main" noChangeArrowheads="1"/>
        </cdr:cNvSpPr>
      </cdr:nvSpPr>
      <cdr:spPr bwMode="auto">
        <a:xfrm xmlns:a="http://schemas.openxmlformats.org/drawingml/2006/main">
          <a:off x="2301922" y="192437"/>
          <a:ext cx="4354182" cy="789850"/>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dirty="0">
              <a:solidFill>
                <a:srgbClr val="000000"/>
              </a:solidFill>
              <a:latin typeface="Arial"/>
              <a:ea typeface="Arial"/>
              <a:cs typeface="Arial"/>
            </a:rPr>
            <a:t>Prefer to Rule Afghanistan</a:t>
          </a:r>
        </a:p>
        <a:p xmlns:a="http://schemas.openxmlformats.org/drawingml/2006/main">
          <a:pPr algn="ctr" rtl="0">
            <a:defRPr sz="1000"/>
          </a:pPr>
          <a:r>
            <a:rPr lang="en-US" sz="1200" b="0" i="0" strike="noStrike" dirty="0">
              <a:solidFill>
                <a:srgbClr val="000000"/>
              </a:solidFill>
              <a:latin typeface="Arial"/>
              <a:ea typeface="Arial"/>
              <a:cs typeface="Arial"/>
            </a:rPr>
            <a:t>ABC News/BBC/ARD/Washington Post poll</a:t>
          </a:r>
        </a:p>
      </cdr:txBody>
    </cdr:sp>
  </cdr:relSizeAnchor>
</c:userShapes>
</file>

<file path=ppt/drawings/drawing27.xml><?xml version="1.0" encoding="utf-8"?>
<c:userShapes xmlns:c="http://schemas.openxmlformats.org/drawingml/2006/chart">
  <cdr:relSizeAnchor xmlns:cdr="http://schemas.openxmlformats.org/drawingml/2006/chartDrawing">
    <cdr:from>
      <cdr:x>0.17445</cdr:x>
      <cdr:y>0.04705</cdr:y>
    </cdr:from>
    <cdr:to>
      <cdr:x>0.86996</cdr:x>
      <cdr:y>0.16711</cdr:y>
    </cdr:to>
    <cdr:sp macro="" textlink="">
      <cdr:nvSpPr>
        <cdr:cNvPr id="131073" name="Text Box 1"/>
        <cdr:cNvSpPr txBox="1">
          <a:spLocks xmlns:a="http://schemas.openxmlformats.org/drawingml/2006/main" noChangeArrowheads="1"/>
        </cdr:cNvSpPr>
      </cdr:nvSpPr>
      <cdr:spPr bwMode="auto">
        <a:xfrm xmlns:a="http://schemas.openxmlformats.org/drawingml/2006/main">
          <a:off x="1595179" y="307901"/>
          <a:ext cx="6359742" cy="785724"/>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dirty="0">
              <a:solidFill>
                <a:srgbClr val="000000"/>
              </a:solidFill>
              <a:latin typeface="Arial"/>
              <a:ea typeface="Arial"/>
              <a:cs typeface="Arial"/>
            </a:rPr>
            <a:t>Possible Reasons for Taliban Support</a:t>
          </a:r>
          <a:endParaRPr lang="en-US" sz="1000" b="0" i="0" strike="noStrike" dirty="0">
            <a:solidFill>
              <a:srgbClr val="000000"/>
            </a:solidFill>
            <a:latin typeface="Arial"/>
            <a:ea typeface="Arial"/>
            <a:cs typeface="Arial"/>
          </a:endParaRPr>
        </a:p>
        <a:p xmlns:a="http://schemas.openxmlformats.org/drawingml/2006/main">
          <a:pPr algn="ctr" rtl="0">
            <a:defRPr sz="1000"/>
          </a:pPr>
          <a:r>
            <a:rPr lang="en-US" sz="1200" b="0" i="0" strike="noStrike" dirty="0">
              <a:solidFill>
                <a:srgbClr val="000000"/>
              </a:solidFill>
              <a:latin typeface="Arial"/>
              <a:ea typeface="Arial"/>
              <a:cs typeface="Arial"/>
            </a:rPr>
            <a:t> ABC News/BBC/ARD/Washington Post poll</a:t>
          </a:r>
        </a:p>
      </cdr:txBody>
    </cdr:sp>
  </cdr:relSizeAnchor>
</c:userShapes>
</file>

<file path=ppt/drawings/drawing28.xml><?xml version="1.0" encoding="utf-8"?>
<c:userShapes xmlns:c="http://schemas.openxmlformats.org/drawingml/2006/chart">
  <cdr:relSizeAnchor xmlns:cdr="http://schemas.openxmlformats.org/drawingml/2006/chartDrawing">
    <cdr:from>
      <cdr:x>0.08685</cdr:x>
      <cdr:y>0.00606</cdr:y>
    </cdr:from>
    <cdr:to>
      <cdr:x>0.8731</cdr:x>
      <cdr:y>0.14856</cdr:y>
    </cdr:to>
    <cdr:sp macro="" textlink="">
      <cdr:nvSpPr>
        <cdr:cNvPr id="58369" name="Text Box 1"/>
        <cdr:cNvSpPr txBox="1">
          <a:spLocks xmlns:a="http://schemas.openxmlformats.org/drawingml/2006/main" noChangeArrowheads="1"/>
        </cdr:cNvSpPr>
      </cdr:nvSpPr>
      <cdr:spPr bwMode="auto">
        <a:xfrm xmlns:a="http://schemas.openxmlformats.org/drawingml/2006/main">
          <a:off x="740251" y="33866"/>
          <a:ext cx="6750844" cy="819017"/>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Views of the U.S.-Led Ouster of the Taliban</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drawings/drawing29.xml><?xml version="1.0" encoding="utf-8"?>
<c:userShapes xmlns:c="http://schemas.openxmlformats.org/drawingml/2006/chart">
  <cdr:relSizeAnchor xmlns:cdr="http://schemas.openxmlformats.org/drawingml/2006/chartDrawing">
    <cdr:from>
      <cdr:x>0.12319</cdr:x>
      <cdr:y>0.0024</cdr:y>
    </cdr:from>
    <cdr:to>
      <cdr:x>0.88053</cdr:x>
      <cdr:y>0.13715</cdr:y>
    </cdr:to>
    <cdr:sp macro="" textlink="">
      <cdr:nvSpPr>
        <cdr:cNvPr id="171009" name="Text Box 1"/>
        <cdr:cNvSpPr txBox="1">
          <a:spLocks xmlns:a="http://schemas.openxmlformats.org/drawingml/2006/main" noChangeArrowheads="1"/>
        </cdr:cNvSpPr>
      </cdr:nvSpPr>
      <cdr:spPr bwMode="auto">
        <a:xfrm xmlns:a="http://schemas.openxmlformats.org/drawingml/2006/main">
          <a:off x="1066800" y="16934"/>
          <a:ext cx="6451566" cy="795699"/>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Support for Negotiations with the Taliban</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drawings/drawing3.xml><?xml version="1.0" encoding="utf-8"?>
<c:userShapes xmlns:c="http://schemas.openxmlformats.org/drawingml/2006/chart">
  <cdr:relSizeAnchor xmlns:cdr="http://schemas.openxmlformats.org/drawingml/2006/chartDrawing">
    <cdr:from>
      <cdr:x>0.20543</cdr:x>
      <cdr:y>0.01933</cdr:y>
    </cdr:from>
    <cdr:to>
      <cdr:x>0.80988</cdr:x>
      <cdr:y>0.15777</cdr:y>
    </cdr:to>
    <cdr:sp macro="" textlink="">
      <cdr:nvSpPr>
        <cdr:cNvPr id="126977" name="Text Box 1"/>
        <cdr:cNvSpPr txBox="1">
          <a:spLocks xmlns:a="http://schemas.openxmlformats.org/drawingml/2006/main" noChangeArrowheads="1"/>
        </cdr:cNvSpPr>
      </cdr:nvSpPr>
      <cdr:spPr bwMode="auto">
        <a:xfrm xmlns:a="http://schemas.openxmlformats.org/drawingml/2006/main">
          <a:off x="1761067" y="112680"/>
          <a:ext cx="5181600" cy="807009"/>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U.S. Progress Towards Goals</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dr:relSizeAnchor xmlns:cdr="http://schemas.openxmlformats.org/drawingml/2006/chartDrawing">
    <cdr:from>
      <cdr:x>0.84938</cdr:x>
      <cdr:y>0.25272</cdr:y>
    </cdr:from>
    <cdr:to>
      <cdr:x>0.91654</cdr:x>
      <cdr:y>0.30211</cdr:y>
    </cdr:to>
    <cdr:sp macro="" textlink="">
      <cdr:nvSpPr>
        <cdr:cNvPr id="3" name="Rectangle 2"/>
        <cdr:cNvSpPr/>
      </cdr:nvSpPr>
      <cdr:spPr>
        <a:xfrm xmlns:a="http://schemas.openxmlformats.org/drawingml/2006/main">
          <a:off x="7281333" y="1473200"/>
          <a:ext cx="575733" cy="28786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p xmlns:a="http://schemas.openxmlformats.org/drawingml/2006/main">
          <a:r>
            <a:rPr lang="en-US" sz="1400" b="1">
              <a:solidFill>
                <a:schemeClr val="tx1"/>
              </a:solidFill>
              <a:effectLst/>
              <a:latin typeface="Arial"/>
              <a:cs typeface="Arial"/>
            </a:rPr>
            <a:t>84%</a:t>
          </a:r>
        </a:p>
      </cdr:txBody>
    </cdr:sp>
  </cdr:relSizeAnchor>
  <cdr:relSizeAnchor xmlns:cdr="http://schemas.openxmlformats.org/drawingml/2006/chartDrawing">
    <cdr:from>
      <cdr:x>0.7763</cdr:x>
      <cdr:y>0.3602</cdr:y>
    </cdr:from>
    <cdr:to>
      <cdr:x>0.84346</cdr:x>
      <cdr:y>0.40959</cdr:y>
    </cdr:to>
    <cdr:sp macro="" textlink="">
      <cdr:nvSpPr>
        <cdr:cNvPr id="4" name="Rectangle 3"/>
        <cdr:cNvSpPr/>
      </cdr:nvSpPr>
      <cdr:spPr>
        <a:xfrm xmlns:a="http://schemas.openxmlformats.org/drawingml/2006/main">
          <a:off x="6654800" y="2099733"/>
          <a:ext cx="575733" cy="28786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400" b="1">
              <a:solidFill>
                <a:schemeClr val="tx1"/>
              </a:solidFill>
              <a:effectLst/>
              <a:latin typeface="Arial"/>
              <a:cs typeface="Arial"/>
            </a:rPr>
            <a:t>69%</a:t>
          </a:r>
        </a:p>
      </cdr:txBody>
    </cdr:sp>
  </cdr:relSizeAnchor>
  <cdr:relSizeAnchor xmlns:cdr="http://schemas.openxmlformats.org/drawingml/2006/chartDrawing">
    <cdr:from>
      <cdr:x>0.76247</cdr:x>
      <cdr:y>0.46768</cdr:y>
    </cdr:from>
    <cdr:to>
      <cdr:x>0.82963</cdr:x>
      <cdr:y>0.51707</cdr:y>
    </cdr:to>
    <cdr:sp macro="" textlink="">
      <cdr:nvSpPr>
        <cdr:cNvPr id="5" name="Rectangle 4"/>
        <cdr:cNvSpPr/>
      </cdr:nvSpPr>
      <cdr:spPr>
        <a:xfrm xmlns:a="http://schemas.openxmlformats.org/drawingml/2006/main">
          <a:off x="6536266" y="2726266"/>
          <a:ext cx="575733" cy="28786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400" b="1">
              <a:solidFill>
                <a:schemeClr val="tx1"/>
              </a:solidFill>
              <a:effectLst/>
              <a:latin typeface="Arial"/>
              <a:cs typeface="Arial"/>
            </a:rPr>
            <a:t>66%</a:t>
          </a:r>
        </a:p>
      </cdr:txBody>
    </cdr:sp>
  </cdr:relSizeAnchor>
  <cdr:relSizeAnchor xmlns:cdr="http://schemas.openxmlformats.org/drawingml/2006/chartDrawing">
    <cdr:from>
      <cdr:x>0.74667</cdr:x>
      <cdr:y>0.57516</cdr:y>
    </cdr:from>
    <cdr:to>
      <cdr:x>0.81383</cdr:x>
      <cdr:y>0.62455</cdr:y>
    </cdr:to>
    <cdr:sp macro="" textlink="">
      <cdr:nvSpPr>
        <cdr:cNvPr id="6" name="Rectangle 5"/>
        <cdr:cNvSpPr/>
      </cdr:nvSpPr>
      <cdr:spPr>
        <a:xfrm xmlns:a="http://schemas.openxmlformats.org/drawingml/2006/main">
          <a:off x="6400800" y="3352800"/>
          <a:ext cx="575733" cy="287866"/>
        </a:xfrm>
        <a:prstGeom xmlns:a="http://schemas.openxmlformats.org/drawingml/2006/main" prst="rect">
          <a:avLst/>
        </a:prstGeom>
        <a:noFill xmlns:a="http://schemas.openxmlformats.org/drawingml/2006/main"/>
        <a:ln xmlns:a="http://schemas.openxmlformats.org/drawingml/2006/main" w="9525" cap="flat" cmpd="sng" algn="ctr">
          <a:no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en-US" sz="1400" b="1">
              <a:solidFill>
                <a:sysClr val="windowText" lastClr="000000"/>
              </a:solidFill>
              <a:effectLst/>
              <a:latin typeface="Arial"/>
              <a:cs typeface="Arial"/>
            </a:rPr>
            <a:t>64%</a:t>
          </a:r>
        </a:p>
      </cdr:txBody>
    </cdr:sp>
  </cdr:relSizeAnchor>
  <cdr:relSizeAnchor xmlns:cdr="http://schemas.openxmlformats.org/drawingml/2006/chartDrawing">
    <cdr:from>
      <cdr:x>0.74864</cdr:x>
      <cdr:y>0.67393</cdr:y>
    </cdr:from>
    <cdr:to>
      <cdr:x>0.8158</cdr:x>
      <cdr:y>0.72331</cdr:y>
    </cdr:to>
    <cdr:sp macro="" textlink="">
      <cdr:nvSpPr>
        <cdr:cNvPr id="7" name="Rectangle 6"/>
        <cdr:cNvSpPr/>
      </cdr:nvSpPr>
      <cdr:spPr>
        <a:xfrm xmlns:a="http://schemas.openxmlformats.org/drawingml/2006/main">
          <a:off x="6417734" y="3928534"/>
          <a:ext cx="575733" cy="287866"/>
        </a:xfrm>
        <a:prstGeom xmlns:a="http://schemas.openxmlformats.org/drawingml/2006/main" prst="rect">
          <a:avLst/>
        </a:prstGeom>
        <a:noFill xmlns:a="http://schemas.openxmlformats.org/drawingml/2006/main"/>
        <a:ln xmlns:a="http://schemas.openxmlformats.org/drawingml/2006/main" w="9525" cap="flat" cmpd="sng" algn="ctr">
          <a:no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en-US" sz="1400" b="1">
              <a:solidFill>
                <a:sysClr val="windowText" lastClr="000000"/>
              </a:solidFill>
              <a:effectLst/>
              <a:latin typeface="Arial"/>
              <a:cs typeface="Arial"/>
            </a:rPr>
            <a:t>63%</a:t>
          </a:r>
        </a:p>
      </cdr:txBody>
    </cdr:sp>
  </cdr:relSizeAnchor>
  <cdr:relSizeAnchor xmlns:cdr="http://schemas.openxmlformats.org/drawingml/2006/chartDrawing">
    <cdr:from>
      <cdr:x>0.71704</cdr:x>
      <cdr:y>0.78722</cdr:y>
    </cdr:from>
    <cdr:to>
      <cdr:x>0.7842</cdr:x>
      <cdr:y>0.8366</cdr:y>
    </cdr:to>
    <cdr:sp macro="" textlink="">
      <cdr:nvSpPr>
        <cdr:cNvPr id="8" name="Rectangle 7"/>
        <cdr:cNvSpPr/>
      </cdr:nvSpPr>
      <cdr:spPr>
        <a:xfrm xmlns:a="http://schemas.openxmlformats.org/drawingml/2006/main">
          <a:off x="6146800" y="4588934"/>
          <a:ext cx="575733" cy="287866"/>
        </a:xfrm>
        <a:prstGeom xmlns:a="http://schemas.openxmlformats.org/drawingml/2006/main" prst="rect">
          <a:avLst/>
        </a:prstGeom>
        <a:noFill xmlns:a="http://schemas.openxmlformats.org/drawingml/2006/main"/>
        <a:ln xmlns:a="http://schemas.openxmlformats.org/drawingml/2006/main" w="9525" cap="flat" cmpd="sng" algn="ctr">
          <a:no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en-US" sz="1400" b="1">
              <a:solidFill>
                <a:sysClr val="windowText" lastClr="000000"/>
              </a:solidFill>
              <a:effectLst/>
              <a:latin typeface="Arial"/>
              <a:cs typeface="Arial"/>
            </a:rPr>
            <a:t>57%</a:t>
          </a:r>
        </a:p>
      </cdr:txBody>
    </cdr:sp>
  </cdr:relSizeAnchor>
  <cdr:relSizeAnchor xmlns:cdr="http://schemas.openxmlformats.org/drawingml/2006/chartDrawing">
    <cdr:from>
      <cdr:x>0.69728</cdr:x>
      <cdr:y>0.8947</cdr:y>
    </cdr:from>
    <cdr:to>
      <cdr:x>0.76444</cdr:x>
      <cdr:y>0.94408</cdr:y>
    </cdr:to>
    <cdr:sp macro="" textlink="">
      <cdr:nvSpPr>
        <cdr:cNvPr id="9" name="Rectangle 8"/>
        <cdr:cNvSpPr/>
      </cdr:nvSpPr>
      <cdr:spPr>
        <a:xfrm xmlns:a="http://schemas.openxmlformats.org/drawingml/2006/main">
          <a:off x="5977467" y="5215467"/>
          <a:ext cx="575733" cy="287866"/>
        </a:xfrm>
        <a:prstGeom xmlns:a="http://schemas.openxmlformats.org/drawingml/2006/main" prst="rect">
          <a:avLst/>
        </a:prstGeom>
        <a:noFill xmlns:a="http://schemas.openxmlformats.org/drawingml/2006/main"/>
        <a:ln xmlns:a="http://schemas.openxmlformats.org/drawingml/2006/main" w="9525" cap="flat" cmpd="sng" algn="ctr">
          <a:no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anchor="ctr" anchorCtr="0"/>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400" b="1">
              <a:solidFill>
                <a:sysClr val="windowText" lastClr="000000"/>
              </a:solidFill>
              <a:effectLst/>
              <a:latin typeface="Arial"/>
              <a:cs typeface="Arial"/>
            </a:rPr>
            <a:t>53%</a:t>
          </a:r>
        </a:p>
      </cdr:txBody>
    </cdr:sp>
  </cdr:relSizeAnchor>
</c:userShapes>
</file>

<file path=ppt/drawings/drawing30.xml><?xml version="1.0" encoding="utf-8"?>
<c:userShapes xmlns:c="http://schemas.openxmlformats.org/drawingml/2006/chart">
  <cdr:relSizeAnchor xmlns:cdr="http://schemas.openxmlformats.org/drawingml/2006/chartDrawing">
    <cdr:from>
      <cdr:x>0.18915</cdr:x>
      <cdr:y>1.71267E-7</cdr:y>
    </cdr:from>
    <cdr:to>
      <cdr:x>0.89209</cdr:x>
      <cdr:y>0.12908</cdr:y>
    </cdr:to>
    <cdr:sp macro="" textlink="">
      <cdr:nvSpPr>
        <cdr:cNvPr id="131073" name="Text Box 1"/>
        <cdr:cNvSpPr txBox="1">
          <a:spLocks xmlns:a="http://schemas.openxmlformats.org/drawingml/2006/main" noChangeArrowheads="1"/>
        </cdr:cNvSpPr>
      </cdr:nvSpPr>
      <cdr:spPr bwMode="auto">
        <a:xfrm xmlns:a="http://schemas.openxmlformats.org/drawingml/2006/main">
          <a:off x="1623291" y="1"/>
          <a:ext cx="6034810" cy="749300"/>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Government Agreement with the Taliban</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4.xml><?xml version="1.0" encoding="utf-8"?>
<c:userShapes xmlns:c="http://schemas.openxmlformats.org/drawingml/2006/chart">
  <cdr:relSizeAnchor xmlns:cdr="http://schemas.openxmlformats.org/drawingml/2006/chartDrawing">
    <cdr:from>
      <cdr:x>0.19928</cdr:x>
      <cdr:y>0</cdr:y>
    </cdr:from>
    <cdr:to>
      <cdr:x>0.82273</cdr:x>
      <cdr:y>0.1801</cdr:y>
    </cdr:to>
    <cdr:sp macro="" textlink="">
      <cdr:nvSpPr>
        <cdr:cNvPr id="131073" name="Text Box 1"/>
        <cdr:cNvSpPr txBox="1">
          <a:spLocks xmlns:a="http://schemas.openxmlformats.org/drawingml/2006/main" noChangeArrowheads="1"/>
        </cdr:cNvSpPr>
      </cdr:nvSpPr>
      <cdr:spPr bwMode="auto">
        <a:xfrm xmlns:a="http://schemas.openxmlformats.org/drawingml/2006/main">
          <a:off x="1693333" y="0"/>
          <a:ext cx="5350934" cy="1049866"/>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U.S. and NATO/ISAF Performance</a:t>
          </a:r>
        </a:p>
        <a:p xmlns:a="http://schemas.openxmlformats.org/drawingml/2006/main">
          <a:pPr algn="ctr" rtl="0">
            <a:defRPr sz="1000"/>
          </a:pPr>
          <a:r>
            <a:rPr lang="en-US" sz="2400" b="1" i="0" strike="noStrike">
              <a:solidFill>
                <a:srgbClr val="000000"/>
              </a:solidFill>
              <a:latin typeface="Arial"/>
              <a:ea typeface="Arial"/>
              <a:cs typeface="Arial"/>
            </a:rPr>
            <a:t> In the Past Year</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5.xml><?xml version="1.0" encoding="utf-8"?>
<c:userShapes xmlns:c="http://schemas.openxmlformats.org/drawingml/2006/chart">
  <cdr:relSizeAnchor xmlns:cdr="http://schemas.openxmlformats.org/drawingml/2006/chartDrawing">
    <cdr:from>
      <cdr:x>0.24784</cdr:x>
      <cdr:y>0</cdr:y>
    </cdr:from>
    <cdr:to>
      <cdr:x>0.7829</cdr:x>
      <cdr:y>0.13661</cdr:y>
    </cdr:to>
    <cdr:sp macro="" textlink="">
      <cdr:nvSpPr>
        <cdr:cNvPr id="131073" name="Text Box 1"/>
        <cdr:cNvSpPr txBox="1">
          <a:spLocks xmlns:a="http://schemas.openxmlformats.org/drawingml/2006/main" noChangeArrowheads="1"/>
        </cdr:cNvSpPr>
      </cdr:nvSpPr>
      <cdr:spPr bwMode="auto">
        <a:xfrm xmlns:a="http://schemas.openxmlformats.org/drawingml/2006/main">
          <a:off x="2146300" y="-25399"/>
          <a:ext cx="4557508" cy="787400"/>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U.S. and NATO Troop Surge</a:t>
          </a:r>
          <a:endParaRPr lang="en-US" sz="1000" b="0" i="0" strike="noStrike">
            <a:solidFill>
              <a:srgbClr val="000000"/>
            </a:solidFill>
            <a:latin typeface="Arial"/>
            <a:ea typeface="Arial"/>
            <a:cs typeface="Arial"/>
          </a:endParaRPr>
        </a:p>
        <a:p xmlns:a="http://schemas.openxmlformats.org/drawingml/2006/main">
          <a:pPr algn="ctr" rtl="0">
            <a:defRPr sz="1000"/>
          </a:pPr>
          <a:r>
            <a:rPr lang="en-US" sz="1200" b="0" i="0" strike="noStrike">
              <a:solidFill>
                <a:srgbClr val="000000"/>
              </a:solidFill>
              <a:latin typeface="Arial"/>
              <a:ea typeface="Arial"/>
              <a:cs typeface="Arial"/>
            </a:rPr>
            <a:t> ABC News/BBC/ARD/Washington Post poll</a:t>
          </a:r>
        </a:p>
      </cdr:txBody>
    </cdr:sp>
  </cdr:relSizeAnchor>
</c:userShapes>
</file>

<file path=ppt/drawings/drawing6.xml><?xml version="1.0" encoding="utf-8"?>
<c:userShapes xmlns:c="http://schemas.openxmlformats.org/drawingml/2006/chart">
  <cdr:relSizeAnchor xmlns:cdr="http://schemas.openxmlformats.org/drawingml/2006/chartDrawing">
    <cdr:from>
      <cdr:x>0.27625</cdr:x>
      <cdr:y>0</cdr:y>
    </cdr:from>
    <cdr:to>
      <cdr:x>0.69727</cdr:x>
      <cdr:y>0.142</cdr:y>
    </cdr:to>
    <cdr:sp macro="" textlink="">
      <cdr:nvSpPr>
        <cdr:cNvPr id="58369" name="Text Box 1"/>
        <cdr:cNvSpPr txBox="1">
          <a:spLocks xmlns:a="http://schemas.openxmlformats.org/drawingml/2006/main" noChangeArrowheads="1"/>
        </cdr:cNvSpPr>
      </cdr:nvSpPr>
      <cdr:spPr bwMode="auto">
        <a:xfrm xmlns:a="http://schemas.openxmlformats.org/drawingml/2006/main">
          <a:off x="2362200" y="0"/>
          <a:ext cx="3606800" cy="808677"/>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Attacks on U.S. Forces</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drawings/drawing7.xml><?xml version="1.0" encoding="utf-8"?>
<c:userShapes xmlns:c="http://schemas.openxmlformats.org/drawingml/2006/chart">
  <cdr:relSizeAnchor xmlns:cdr="http://schemas.openxmlformats.org/drawingml/2006/chartDrawing">
    <cdr:from>
      <cdr:x>0.14032</cdr:x>
      <cdr:y>0.02797</cdr:y>
    </cdr:from>
    <cdr:to>
      <cdr:x>0.84555</cdr:x>
      <cdr:y>0.16222</cdr:y>
    </cdr:to>
    <cdr:sp macro="" textlink="">
      <cdr:nvSpPr>
        <cdr:cNvPr id="171009" name="Text Box 1"/>
        <cdr:cNvSpPr txBox="1">
          <a:spLocks xmlns:a="http://schemas.openxmlformats.org/drawingml/2006/main" noChangeArrowheads="1"/>
        </cdr:cNvSpPr>
      </cdr:nvSpPr>
      <cdr:spPr bwMode="auto">
        <a:xfrm xmlns:a="http://schemas.openxmlformats.org/drawingml/2006/main">
          <a:off x="1261713" y="173195"/>
          <a:ext cx="6341147" cy="831175"/>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Overall Role of the U.S. in Afghanistan</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drawings/drawing8.xml><?xml version="1.0" encoding="utf-8"?>
<c:userShapes xmlns:c="http://schemas.openxmlformats.org/drawingml/2006/chart">
  <cdr:relSizeAnchor xmlns:cdr="http://schemas.openxmlformats.org/drawingml/2006/chartDrawing">
    <cdr:from>
      <cdr:x>0.17519</cdr:x>
      <cdr:y>0.03273</cdr:y>
    </cdr:from>
    <cdr:to>
      <cdr:x>0.81302</cdr:x>
      <cdr:y>0.17398</cdr:y>
    </cdr:to>
    <cdr:sp macro="" textlink="">
      <cdr:nvSpPr>
        <cdr:cNvPr id="40961" name="Text Box 1"/>
        <cdr:cNvSpPr txBox="1">
          <a:spLocks xmlns:a="http://schemas.openxmlformats.org/drawingml/2006/main" noChangeArrowheads="1"/>
        </cdr:cNvSpPr>
      </cdr:nvSpPr>
      <cdr:spPr bwMode="auto">
        <a:xfrm xmlns:a="http://schemas.openxmlformats.org/drawingml/2006/main">
          <a:off x="1561884" y="211682"/>
          <a:ext cx="5686510" cy="913638"/>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Hamid Karzai's Work as President</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drawings/drawing9.xml><?xml version="1.0" encoding="utf-8"?>
<c:userShapes xmlns:c="http://schemas.openxmlformats.org/drawingml/2006/chart">
  <cdr:relSizeAnchor xmlns:cdr="http://schemas.openxmlformats.org/drawingml/2006/chartDrawing">
    <cdr:from>
      <cdr:x>0.15219</cdr:x>
      <cdr:y>0.02469</cdr:y>
    </cdr:from>
    <cdr:to>
      <cdr:x>0.83419</cdr:x>
      <cdr:y>0.15745</cdr:y>
    </cdr:to>
    <cdr:sp macro="" textlink="">
      <cdr:nvSpPr>
        <cdr:cNvPr id="46081" name="Text Box 1"/>
        <cdr:cNvSpPr txBox="1">
          <a:spLocks xmlns:a="http://schemas.openxmlformats.org/drawingml/2006/main" noChangeArrowheads="1"/>
        </cdr:cNvSpPr>
      </cdr:nvSpPr>
      <cdr:spPr bwMode="auto">
        <a:xfrm xmlns:a="http://schemas.openxmlformats.org/drawingml/2006/main">
          <a:off x="1391603" y="153950"/>
          <a:ext cx="6236208" cy="827756"/>
        </a:xfrm>
        <a:prstGeom xmlns:a="http://schemas.openxmlformats.org/drawingml/2006/main" prst="rect">
          <a:avLst/>
        </a:prstGeom>
        <a:solidFill xmlns:a="http://schemas.openxmlformats.org/drawingml/2006/main">
          <a:srgbClr val="FFFFFF"/>
        </a:solidFill>
        <a:ln xmlns:a="http://schemas.openxmlformats.org/drawingml/2006/main" w="0">
          <a:solidFill>
            <a:srgbClr val="000000"/>
          </a:solidFill>
          <a:miter lim="800000"/>
          <a:headEnd/>
          <a:tailEnd/>
        </a:ln>
        <a:effectLst xmlns:a="http://schemas.openxmlformats.org/drawingml/2006/main"/>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strike="noStrike">
              <a:solidFill>
                <a:srgbClr val="000000"/>
              </a:solidFill>
              <a:latin typeface="Arial"/>
              <a:ea typeface="Arial"/>
              <a:cs typeface="Arial"/>
            </a:rPr>
            <a:t>Performance Ratings, 2005 to Present</a:t>
          </a:r>
        </a:p>
        <a:p xmlns:a="http://schemas.openxmlformats.org/drawingml/2006/main">
          <a:pPr algn="ctr" rtl="0">
            <a:defRPr sz="1000"/>
          </a:pPr>
          <a:r>
            <a:rPr lang="en-US" sz="1200" b="0" i="0" strike="noStrike">
              <a:solidFill>
                <a:srgbClr val="000000"/>
              </a:solidFill>
              <a:latin typeface="Arial"/>
              <a:ea typeface="Arial"/>
              <a:cs typeface="Arial"/>
            </a:rPr>
            <a:t>ABC News/BBC/ARD/Washington Post poll</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41B66-C2CC-E44D-BE13-10365DE2C49B}" type="datetimeFigureOut">
              <a:rPr lang="en-US" smtClean="0"/>
              <a:pPr/>
              <a:t>4/4/2011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719B76-B80A-354C-A60E-DB0DC1CC12A3}" type="slidenum">
              <a:rPr lang="en-US" smtClean="0"/>
              <a:pPr/>
              <a:t>‹#›</a:t>
            </a:fld>
            <a:endParaRPr lang="en-US"/>
          </a:p>
        </p:txBody>
      </p:sp>
    </p:spTree>
    <p:extLst>
      <p:ext uri="{BB962C8B-B14F-4D97-AF65-F5344CB8AC3E}">
        <p14:creationId xmlns:p14="http://schemas.microsoft.com/office/powerpoint/2010/main" val="39104922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pPr eaLnBrk="1" hangingPunct="1"/>
            <a:endParaRPr lang="en-US"/>
          </a:p>
        </p:txBody>
      </p:sp>
      <p:sp>
        <p:nvSpPr>
          <p:cNvPr id="93188" name="Slide Number Placeholder 3"/>
          <p:cNvSpPr>
            <a:spLocks noGrp="1"/>
          </p:cNvSpPr>
          <p:nvPr>
            <p:ph type="sldNum" sz="quarter" idx="5"/>
          </p:nvPr>
        </p:nvSpPr>
        <p:spPr>
          <a:noFill/>
        </p:spPr>
        <p:txBody>
          <a:bodyPr/>
          <a:lstStyle/>
          <a:p>
            <a:fld id="{E3B4E3E0-9A15-A14B-A95B-F663254F5C84}" type="slidenum">
              <a:rPr lang="en-US"/>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1BD9F47C-2099-8148-A7C7-64582D22C65C}" type="slidenum">
              <a:rPr lang="en-US"/>
              <a:pPr/>
              <a:t>5</a:t>
            </a:fld>
            <a:endParaRPr lang="en-US"/>
          </a:p>
        </p:txBody>
      </p:sp>
      <p:sp>
        <p:nvSpPr>
          <p:cNvPr id="103427" name="Rectangle 7"/>
          <p:cNvSpPr txBox="1">
            <a:spLocks noGrp="1" noChangeArrowheads="1"/>
          </p:cNvSpPr>
          <p:nvPr/>
        </p:nvSpPr>
        <p:spPr bwMode="auto">
          <a:xfrm>
            <a:off x="3884027" y="8686488"/>
            <a:ext cx="2972421" cy="455951"/>
          </a:xfrm>
          <a:prstGeom prst="rect">
            <a:avLst/>
          </a:prstGeom>
          <a:noFill/>
          <a:ln w="9525">
            <a:noFill/>
            <a:miter lim="800000"/>
            <a:headEnd/>
            <a:tailEnd/>
          </a:ln>
        </p:spPr>
        <p:txBody>
          <a:bodyPr lIns="91430" tIns="45715" rIns="91430" bIns="45715" anchor="b">
            <a:prstTxWarp prst="textNoShape">
              <a:avLst/>
            </a:prstTxWarp>
          </a:bodyPr>
          <a:lstStyle/>
          <a:p>
            <a:pPr algn="r" defTabSz="914437"/>
            <a:fld id="{29BEC10C-FB78-154E-A60B-B5884107D29C}" type="slidenum">
              <a:rPr lang="en-US" sz="1300"/>
              <a:pPr algn="r" defTabSz="914437"/>
              <a:t>5</a:t>
            </a:fld>
            <a:endParaRPr lang="en-US" sz="1300"/>
          </a:p>
        </p:txBody>
      </p:sp>
      <p:sp>
        <p:nvSpPr>
          <p:cNvPr id="103428" name="Rectangle 2"/>
          <p:cNvSpPr>
            <a:spLocks noGrp="1" noRot="1" noChangeAspect="1" noChangeArrowheads="1" noTextEdit="1"/>
          </p:cNvSpPr>
          <p:nvPr>
            <p:ph type="sldImg"/>
          </p:nvPr>
        </p:nvSpPr>
        <p:spPr>
          <a:ln/>
        </p:spPr>
      </p:sp>
      <p:sp>
        <p:nvSpPr>
          <p:cNvPr id="10342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1BD9F47C-2099-8148-A7C7-64582D22C65C}" type="slidenum">
              <a:rPr lang="en-US"/>
              <a:pPr/>
              <a:t>7</a:t>
            </a:fld>
            <a:endParaRPr lang="en-US"/>
          </a:p>
        </p:txBody>
      </p:sp>
      <p:sp>
        <p:nvSpPr>
          <p:cNvPr id="103427" name="Rectangle 7"/>
          <p:cNvSpPr txBox="1">
            <a:spLocks noGrp="1" noChangeArrowheads="1"/>
          </p:cNvSpPr>
          <p:nvPr/>
        </p:nvSpPr>
        <p:spPr bwMode="auto">
          <a:xfrm>
            <a:off x="3884027" y="8686488"/>
            <a:ext cx="2972421" cy="455951"/>
          </a:xfrm>
          <a:prstGeom prst="rect">
            <a:avLst/>
          </a:prstGeom>
          <a:noFill/>
          <a:ln w="9525">
            <a:noFill/>
            <a:miter lim="800000"/>
            <a:headEnd/>
            <a:tailEnd/>
          </a:ln>
        </p:spPr>
        <p:txBody>
          <a:bodyPr lIns="91430" tIns="45715" rIns="91430" bIns="45715" anchor="b">
            <a:prstTxWarp prst="textNoShape">
              <a:avLst/>
            </a:prstTxWarp>
          </a:bodyPr>
          <a:lstStyle/>
          <a:p>
            <a:pPr algn="r" defTabSz="914437"/>
            <a:fld id="{29BEC10C-FB78-154E-A60B-B5884107D29C}" type="slidenum">
              <a:rPr lang="en-US" sz="1300"/>
              <a:pPr algn="r" defTabSz="914437"/>
              <a:t>7</a:t>
            </a:fld>
            <a:endParaRPr lang="en-US" sz="1300"/>
          </a:p>
        </p:txBody>
      </p:sp>
      <p:sp>
        <p:nvSpPr>
          <p:cNvPr id="103428" name="Rectangle 2"/>
          <p:cNvSpPr>
            <a:spLocks noGrp="1" noRot="1" noChangeAspect="1" noChangeArrowheads="1" noTextEdit="1"/>
          </p:cNvSpPr>
          <p:nvPr>
            <p:ph type="sldImg"/>
          </p:nvPr>
        </p:nvSpPr>
        <p:spPr>
          <a:ln/>
        </p:spPr>
      </p:sp>
      <p:sp>
        <p:nvSpPr>
          <p:cNvPr id="103429"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pushback… but.</a:t>
            </a:r>
            <a:endParaRPr lang="en-US" dirty="0"/>
          </a:p>
        </p:txBody>
      </p:sp>
      <p:sp>
        <p:nvSpPr>
          <p:cNvPr id="4" name="Slide Number Placeholder 3"/>
          <p:cNvSpPr>
            <a:spLocks noGrp="1"/>
          </p:cNvSpPr>
          <p:nvPr>
            <p:ph type="sldNum" sz="quarter" idx="10"/>
          </p:nvPr>
        </p:nvSpPr>
        <p:spPr/>
        <p:txBody>
          <a:bodyPr/>
          <a:lstStyle/>
          <a:p>
            <a:fld id="{DBF77DDF-F063-F146-91A4-B8B3E5391838}"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does not account for frequency.</a:t>
            </a:r>
            <a:endParaRPr lang="en-US" dirty="0"/>
          </a:p>
        </p:txBody>
      </p:sp>
      <p:sp>
        <p:nvSpPr>
          <p:cNvPr id="4" name="Slide Number Placeholder 3"/>
          <p:cNvSpPr>
            <a:spLocks noGrp="1"/>
          </p:cNvSpPr>
          <p:nvPr>
            <p:ph type="sldNum" sz="quarter" idx="10"/>
          </p:nvPr>
        </p:nvSpPr>
        <p:spPr/>
        <p:txBody>
          <a:bodyPr/>
          <a:lstStyle/>
          <a:p>
            <a:fld id="{DBF77DDF-F063-F146-91A4-B8B3E5391838}" type="slidenum">
              <a:rPr lang="en-US" smtClean="0"/>
              <a:pPr/>
              <a:t>24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7301" eaLnBrk="0" fontAlgn="base" hangingPunct="0">
              <a:spcBef>
                <a:spcPct val="30000"/>
              </a:spcBef>
              <a:spcAft>
                <a:spcPct val="0"/>
              </a:spcAft>
              <a:defRPr/>
            </a:pPr>
            <a:r>
              <a:rPr lang="en-US" dirty="0" smtClean="0"/>
              <a:t>documenting regional differences…</a:t>
            </a:r>
          </a:p>
          <a:p>
            <a:endParaRPr lang="en-US" dirty="0"/>
          </a:p>
        </p:txBody>
      </p:sp>
      <p:sp>
        <p:nvSpPr>
          <p:cNvPr id="4" name="Slide Number Placeholder 3"/>
          <p:cNvSpPr>
            <a:spLocks noGrp="1"/>
          </p:cNvSpPr>
          <p:nvPr>
            <p:ph type="sldNum" sz="quarter" idx="10"/>
          </p:nvPr>
        </p:nvSpPr>
        <p:spPr/>
        <p:txBody>
          <a:bodyPr/>
          <a:lstStyle/>
          <a:p>
            <a:fld id="{DBF77DDF-F063-F146-91A4-B8B3E5391838}" type="slidenum">
              <a:rPr lang="en-US" smtClean="0"/>
              <a:pPr/>
              <a:t>42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documenting regional differences…</a:t>
            </a:r>
            <a:endParaRPr lang="en-US" dirty="0"/>
          </a:p>
        </p:txBody>
      </p:sp>
      <p:sp>
        <p:nvSpPr>
          <p:cNvPr id="4" name="Slide Number Placeholder 3"/>
          <p:cNvSpPr>
            <a:spLocks noGrp="1"/>
          </p:cNvSpPr>
          <p:nvPr>
            <p:ph type="sldNum" sz="quarter" idx="10"/>
          </p:nvPr>
        </p:nvSpPr>
        <p:spPr/>
        <p:txBody>
          <a:bodyPr/>
          <a:lstStyle/>
          <a:p>
            <a:fld id="{DBF77DDF-F063-F146-91A4-B8B3E5391838}" type="slidenum">
              <a:rPr lang="en-US" smtClean="0"/>
              <a:pPr/>
              <a:t>43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9940" name="Slide Number Placeholder 3"/>
          <p:cNvSpPr>
            <a:spLocks noGrp="1"/>
          </p:cNvSpPr>
          <p:nvPr>
            <p:ph type="sldNum" sz="quarter" idx="5"/>
          </p:nvPr>
        </p:nvSpPr>
        <p:spPr bwMode="auto">
          <a:noFill/>
          <a:ln>
            <a:miter lim="800000"/>
            <a:headEnd/>
            <a:tailEnd/>
          </a:ln>
        </p:spPr>
        <p:txBody>
          <a:bodyPr/>
          <a:lstStyle/>
          <a:p>
            <a:fld id="{7C4B682E-2184-CF41-B694-BE3DDBDA6673}" type="slidenum">
              <a:rPr lang="en-US"/>
              <a:pPr/>
              <a:t>46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F6D298-D5E7-D942-8E04-6C8720AC2FDE}" type="datetimeFigureOut">
              <a:rPr lang="en-US" smtClean="0"/>
              <a:pPr/>
              <a:t>4/4/2011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94D12D2-F711-7040-9F3A-A4FD5D1F0C9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F6D298-D5E7-D942-8E04-6C8720AC2FDE}" type="datetimeFigureOut">
              <a:rPr lang="en-US" smtClean="0">
                <a:solidFill>
                  <a:srgbClr val="DBF5F9">
                    <a:shade val="90000"/>
                  </a:srgbClr>
                </a:solidFill>
              </a:rPr>
              <a:pPr/>
              <a:t>4/4/2011</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394D12D2-F711-7040-9F3A-A4FD5D1F0C9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2449294824"/>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717825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DBF5F9">
                    <a:shade val="90000"/>
                  </a:srgbClr>
                </a:solidFill>
              </a:rPr>
              <a:pPr/>
              <a:t>4/4/2011</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156836384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074231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732587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959470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0362736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34108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5697399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11394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7472652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F6D298-D5E7-D942-8E04-6C8720AC2FDE}" type="datetimeFigureOut">
              <a:rPr lang="en-US" smtClean="0">
                <a:solidFill>
                  <a:srgbClr val="DBF5F9">
                    <a:shade val="90000"/>
                  </a:srgbClr>
                </a:solidFill>
              </a:rPr>
              <a:pPr/>
              <a:t>4/4/2011</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394D12D2-F711-7040-9F3A-A4FD5D1F0C9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787165864"/>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5909323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DBF5F9">
                    <a:shade val="90000"/>
                  </a:srgbClr>
                </a:solidFill>
              </a:rPr>
              <a:pPr/>
              <a:t>4/4/2011</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24130212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0313363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4008838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1471110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29874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F6D298-D5E7-D942-8E04-6C8720AC2FDE}" type="datetimeFigureOut">
              <a:rPr lang="en-US" smtClean="0"/>
              <a:pPr/>
              <a:t>4/4/2011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4D12D2-F711-7040-9F3A-A4FD5D1F0C9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5420270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55748917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192726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195950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6D298-D5E7-D942-8E04-6C8720AC2FDE}" type="datetimeFigureOut">
              <a:rPr lang="en-US" smtClean="0"/>
              <a:pPr/>
              <a:t>4/4/2011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F6D298-D5E7-D942-8E04-6C8720AC2FDE}" type="datetimeFigureOut">
              <a:rPr lang="en-US" smtClean="0"/>
              <a:pPr/>
              <a:t>4/4/2011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F6D298-D5E7-D942-8E04-6C8720AC2FDE}" type="datetimeFigureOut">
              <a:rPr lang="en-US" smtClean="0"/>
              <a:pPr/>
              <a:t>4/4/2011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F6D298-D5E7-D942-8E04-6C8720AC2FDE}" type="datetimeFigureOut">
              <a:rPr lang="en-US" smtClean="0"/>
              <a:pPr/>
              <a:t>4/4/2011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F6D298-D5E7-D942-8E04-6C8720AC2FDE}" type="datetimeFigureOut">
              <a:rPr lang="en-US" smtClean="0"/>
              <a:pPr/>
              <a:t>4/4/2011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4D12D2-F711-7040-9F3A-A4FD5D1F0C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F6D298-D5E7-D942-8E04-6C8720AC2FDE}" type="datetimeFigureOut">
              <a:rPr lang="en-US" smtClean="0"/>
              <a:pPr/>
              <a:t>4/4/2011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94D12D2-F711-7040-9F3A-A4FD5D1F0C9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F6D298-D5E7-D942-8E04-6C8720AC2FDE}" type="datetimeFigureOut">
              <a:rPr lang="en-US" smtClean="0"/>
              <a:pPr/>
              <a:t>4/4/2011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4D12D2-F711-7040-9F3A-A4FD5D1F0C9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9244868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F6D298-D5E7-D942-8E04-6C8720AC2FDE}" type="datetimeFigureOut">
              <a:rPr lang="en-US" smtClean="0">
                <a:solidFill>
                  <a:srgbClr val="04617B">
                    <a:shade val="90000"/>
                  </a:srgbClr>
                </a:solidFill>
              </a:rPr>
              <a:pPr/>
              <a:t>4/4/2011</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4D12D2-F711-7040-9F3A-A4FD5D1F0C96}"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3264561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chart" Target="../charts/chart11.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6.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7.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chart" Target="../charts/chart24.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chart" Target="../charts/chart2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2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3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1.xml"/><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2.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4.xml"/><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6.xml"/><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9.xml"/><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961" y="851313"/>
            <a:ext cx="8411325" cy="3740893"/>
          </a:xfrm>
        </p:spPr>
        <p:txBody>
          <a:bodyPr>
            <a:normAutofit fontScale="90000"/>
          </a:bodyPr>
          <a:lstStyle/>
          <a:p>
            <a:r>
              <a:rPr lang="en-US" dirty="0" smtClean="0">
                <a:solidFill>
                  <a:schemeClr val="tx1"/>
                </a:solidFill>
              </a:rPr>
              <a:t>Data Update:</a:t>
            </a:r>
            <a:br>
              <a:rPr lang="en-US" dirty="0" smtClean="0">
                <a:solidFill>
                  <a:schemeClr val="tx1"/>
                </a:solidFill>
              </a:rPr>
            </a:br>
            <a:r>
              <a:rPr lang="en-US" dirty="0" smtClean="0">
                <a:solidFill>
                  <a:schemeClr val="tx1"/>
                </a:solidFill>
              </a:rPr>
              <a:t>Yemen Baseline,</a:t>
            </a:r>
            <a:br>
              <a:rPr lang="en-US" dirty="0" smtClean="0">
                <a:solidFill>
                  <a:schemeClr val="tx1"/>
                </a:solidFill>
              </a:rPr>
            </a:br>
            <a:r>
              <a:rPr lang="en-US" dirty="0" smtClean="0">
                <a:solidFill>
                  <a:schemeClr val="tx1"/>
                </a:solidFill>
              </a:rPr>
              <a:t>Afghanistan </a:t>
            </a:r>
            <a:r>
              <a:rPr lang="en-US" dirty="0" smtClean="0">
                <a:solidFill>
                  <a:schemeClr val="tx1"/>
                </a:solidFill>
              </a:rPr>
              <a:t>Trends</a:t>
            </a:r>
            <a:br>
              <a:rPr lang="en-US" dirty="0" smtClean="0">
                <a:solidFill>
                  <a:schemeClr val="tx1"/>
                </a:solidFill>
              </a:rPr>
            </a:br>
            <a:r>
              <a:rPr lang="en-US" sz="2700" dirty="0" smtClean="0">
                <a:solidFill>
                  <a:schemeClr val="tx1"/>
                </a:solidFill>
              </a:rPr>
              <a:t>Part II of II</a:t>
            </a:r>
            <a:r>
              <a:rPr lang="en-US" sz="2700" dirty="0" smtClean="0">
                <a:solidFill>
                  <a:schemeClr val="tx1"/>
                </a:solidFill>
              </a:rPr>
              <a:t/>
            </a:r>
            <a:br>
              <a:rPr lang="en-US" sz="2700" dirty="0" smtClean="0">
                <a:solidFill>
                  <a:schemeClr val="tx1"/>
                </a:solidFill>
              </a:rPr>
            </a:br>
            <a:r>
              <a:rPr lang="en-US" sz="2700" dirty="0" smtClean="0">
                <a:solidFill>
                  <a:schemeClr val="tx1"/>
                </a:solidFill>
              </a:rPr>
              <a:t/>
            </a:r>
            <a:br>
              <a:rPr lang="en-US" sz="2700" dirty="0" smtClean="0">
                <a:solidFill>
                  <a:schemeClr val="tx1"/>
                </a:solidFill>
              </a:rPr>
            </a:br>
            <a:r>
              <a:rPr lang="en-US" sz="3600" dirty="0" smtClean="0">
                <a:solidFill>
                  <a:schemeClr val="tx1"/>
                </a:solidFill>
              </a:rPr>
              <a:t>Center for Strategic and International Studies</a:t>
            </a:r>
            <a:br>
              <a:rPr lang="en-US" sz="3600" dirty="0" smtClean="0">
                <a:solidFill>
                  <a:schemeClr val="tx1"/>
                </a:solidFill>
              </a:rPr>
            </a:br>
            <a:r>
              <a:rPr lang="en-US" sz="3600" dirty="0" smtClean="0">
                <a:solidFill>
                  <a:schemeClr val="tx1"/>
                </a:solidFill>
              </a:rPr>
              <a:t>April 4, 2011</a:t>
            </a:r>
            <a:endParaRPr lang="en-US" sz="3600" dirty="0">
              <a:solidFill>
                <a:schemeClr val="tx1"/>
              </a:solidFill>
            </a:endParaRPr>
          </a:p>
        </p:txBody>
      </p:sp>
      <p:sp>
        <p:nvSpPr>
          <p:cNvPr id="3" name="Subtitle 2"/>
          <p:cNvSpPr>
            <a:spLocks noGrp="1"/>
          </p:cNvSpPr>
          <p:nvPr>
            <p:ph type="subTitle" idx="1"/>
          </p:nvPr>
        </p:nvSpPr>
        <p:spPr>
          <a:xfrm>
            <a:off x="1691904" y="4464547"/>
            <a:ext cx="7234382" cy="1752600"/>
          </a:xfrm>
        </p:spPr>
        <p:txBody>
          <a:bodyPr>
            <a:normAutofit lnSpcReduction="10000"/>
          </a:bodyPr>
          <a:lstStyle/>
          <a:p>
            <a:endParaRPr lang="en-US" sz="2400" dirty="0" smtClean="0">
              <a:solidFill>
                <a:schemeClr val="tx1"/>
              </a:solidFill>
            </a:endParaRPr>
          </a:p>
          <a:p>
            <a:r>
              <a:rPr lang="en-US" sz="2400" dirty="0" smtClean="0">
                <a:solidFill>
                  <a:schemeClr val="tx1"/>
                </a:solidFill>
              </a:rPr>
              <a:t>Gary Langer</a:t>
            </a:r>
          </a:p>
          <a:p>
            <a:r>
              <a:rPr lang="en-US" sz="2400" dirty="0" smtClean="0">
                <a:solidFill>
                  <a:schemeClr val="tx1"/>
                </a:solidFill>
              </a:rPr>
              <a:t>Langer Research Associates</a:t>
            </a:r>
          </a:p>
          <a:p>
            <a:r>
              <a:rPr lang="en-US" sz="2400" dirty="0" smtClean="0">
                <a:solidFill>
                  <a:schemeClr val="tx1"/>
                </a:solidFill>
              </a:rPr>
              <a:t>glanger@langerresearch.com</a:t>
            </a:r>
            <a:endParaRPr lang="en-US" sz="2400" dirty="0">
              <a:solidFill>
                <a:schemeClr val="tx1"/>
              </a:solidFill>
            </a:endParaRPr>
          </a:p>
        </p:txBody>
      </p:sp>
    </p:spTree>
    <p:extLst>
      <p:ext uri="{BB962C8B-B14F-4D97-AF65-F5344CB8AC3E}">
        <p14:creationId xmlns:p14="http://schemas.microsoft.com/office/powerpoint/2010/main" val="3875261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38032"/>
            <a:ext cx="8229600" cy="1143000"/>
          </a:xfrm>
        </p:spPr>
        <p:txBody>
          <a:bodyPr/>
          <a:lstStyle/>
          <a:p>
            <a:r>
              <a:rPr lang="en-US" dirty="0" smtClean="0"/>
              <a:t>Overview of Recent Trend</a:t>
            </a:r>
            <a:endParaRPr lang="en-US" dirty="0"/>
          </a:p>
        </p:txBody>
      </p:sp>
      <p:sp>
        <p:nvSpPr>
          <p:cNvPr id="3" name="Content Placeholder 2"/>
          <p:cNvSpPr>
            <a:spLocks noGrp="1"/>
          </p:cNvSpPr>
          <p:nvPr>
            <p:ph idx="1"/>
          </p:nvPr>
        </p:nvSpPr>
        <p:spPr>
          <a:xfrm>
            <a:off x="0" y="1418918"/>
            <a:ext cx="8998857" cy="5439082"/>
          </a:xfrm>
        </p:spPr>
        <p:txBody>
          <a:bodyPr>
            <a:normAutofit fontScale="55000" lnSpcReduction="20000"/>
          </a:bodyPr>
          <a:lstStyle/>
          <a:p>
            <a:r>
              <a:rPr lang="en-US" sz="3800" dirty="0" smtClean="0"/>
              <a:t>December 2009: Sharp improvements, public views buoyed by political, economic and military efforts. </a:t>
            </a:r>
          </a:p>
          <a:p>
            <a:pPr lvl="1"/>
            <a:r>
              <a:rPr lang="en-US" sz="4000" dirty="0" smtClean="0"/>
              <a:t>Election resolved peaceably, with promises/paybacks</a:t>
            </a:r>
          </a:p>
          <a:p>
            <a:pPr lvl="1"/>
            <a:r>
              <a:rPr lang="en-US" sz="4000" dirty="0" smtClean="0"/>
              <a:t>Improved delivery of development aid</a:t>
            </a:r>
          </a:p>
          <a:p>
            <a:pPr lvl="1"/>
            <a:r>
              <a:rPr lang="en-US" sz="4000" dirty="0" smtClean="0"/>
              <a:t>Promised U.S. surge/commitment</a:t>
            </a:r>
          </a:p>
          <a:p>
            <a:pPr lvl="1"/>
            <a:r>
              <a:rPr lang="en-US" sz="4000" dirty="0" smtClean="0"/>
              <a:t>Perceived Taliban setbacks</a:t>
            </a:r>
          </a:p>
          <a:p>
            <a:pPr lvl="1"/>
            <a:r>
              <a:rPr lang="en-US" sz="4000" dirty="0" smtClean="0"/>
              <a:t>Reduced USAF-attributed civilian casualties</a:t>
            </a:r>
          </a:p>
          <a:p>
            <a:endParaRPr lang="en-US" dirty="0" smtClean="0"/>
          </a:p>
          <a:p>
            <a:r>
              <a:rPr lang="en-US" sz="3800" dirty="0" smtClean="0"/>
              <a:t>November 2010: Retrenchment given unmet expectations. Favorable views of the U.S., ratings of its performance, confidence in its ability to provide security, support for its presence all match previous lows or set new ones.</a:t>
            </a:r>
          </a:p>
          <a:p>
            <a:pPr lvl="1"/>
            <a:r>
              <a:rPr lang="en-US" sz="4000" dirty="0" smtClean="0"/>
              <a:t>Where the surge has focused, views have improved (from low levels)</a:t>
            </a:r>
          </a:p>
          <a:p>
            <a:pPr lvl="1"/>
            <a:r>
              <a:rPr lang="en-US" sz="4000" dirty="0"/>
              <a:t>Improvements </a:t>
            </a:r>
            <a:r>
              <a:rPr lang="en-US" sz="4000" dirty="0" smtClean="0"/>
              <a:t>there more </a:t>
            </a:r>
            <a:r>
              <a:rPr lang="en-US" sz="4000" dirty="0"/>
              <a:t>than offset elsewhere, where instability </a:t>
            </a:r>
            <a:r>
              <a:rPr lang="en-US" sz="4000" dirty="0" smtClean="0"/>
              <a:t>or </a:t>
            </a:r>
            <a:r>
              <a:rPr lang="en-US" sz="4000" dirty="0"/>
              <a:t>economic difficulties have grown and USAF presence is lacking</a:t>
            </a:r>
          </a:p>
          <a:p>
            <a:pPr lvl="1"/>
            <a:r>
              <a:rPr lang="en-US" sz="4000" dirty="0" smtClean="0"/>
              <a:t>Whack-a-mole: Taliban activity on the rise outside USAF focus areas</a:t>
            </a:r>
          </a:p>
          <a:p>
            <a:pPr lvl="1">
              <a:spcAft>
                <a:spcPts val="2400"/>
              </a:spcAft>
            </a:pPr>
            <a:endParaRPr lang="en-US" sz="2200" dirty="0" smtClean="0"/>
          </a:p>
          <a:p>
            <a:endParaRPr lang="en-US" dirty="0"/>
          </a:p>
        </p:txBody>
      </p:sp>
    </p:spTree>
    <p:extLst>
      <p:ext uri="{BB962C8B-B14F-4D97-AF65-F5344CB8AC3E}">
        <p14:creationId xmlns:p14="http://schemas.microsoft.com/office/powerpoint/2010/main" val="984826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validation</a:t>
            </a:r>
            <a:endParaRPr lang="en-US" dirty="0"/>
          </a:p>
        </p:txBody>
      </p:sp>
      <p:sp>
        <p:nvSpPr>
          <p:cNvPr id="3" name="Content Placeholder 2"/>
          <p:cNvSpPr>
            <a:spLocks noGrp="1"/>
          </p:cNvSpPr>
          <p:nvPr>
            <p:ph idx="1"/>
          </p:nvPr>
        </p:nvSpPr>
        <p:spPr/>
        <p:txBody>
          <a:bodyPr/>
          <a:lstStyle/>
          <a:p>
            <a:r>
              <a:rPr lang="en-US" dirty="0" smtClean="0"/>
              <a:t>March 10, 2011: </a:t>
            </a:r>
            <a:r>
              <a:rPr lang="en-US" dirty="0" err="1" smtClean="0"/>
              <a:t>Kunduz</a:t>
            </a:r>
            <a:r>
              <a:rPr lang="en-US" dirty="0" smtClean="0"/>
              <a:t> police chief killed by suicide bomber “while he was walking on the street to show how secure </a:t>
            </a:r>
            <a:r>
              <a:rPr lang="en-US" dirty="0" err="1" smtClean="0"/>
              <a:t>Kunduz</a:t>
            </a:r>
            <a:r>
              <a:rPr lang="en-US" dirty="0" smtClean="0"/>
              <a:t> has become after recent military operations.” Several bodyguards seriously injured.</a:t>
            </a:r>
          </a:p>
          <a:p>
            <a:endParaRPr lang="en-US" dirty="0"/>
          </a:p>
          <a:p>
            <a:r>
              <a:rPr lang="en-US" dirty="0" smtClean="0"/>
              <a:t>“Strong Taliban presence in this area,” </a:t>
            </a:r>
            <a:r>
              <a:rPr lang="en-US" dirty="0" err="1" smtClean="0"/>
              <a:t>Kunduz</a:t>
            </a:r>
            <a:r>
              <a:rPr lang="en-US" dirty="0" smtClean="0"/>
              <a:t> results:</a:t>
            </a:r>
          </a:p>
          <a:p>
            <a:pPr lvl="1"/>
            <a:r>
              <a:rPr lang="en-US" dirty="0" smtClean="0"/>
              <a:t>December 2009: 4%</a:t>
            </a:r>
          </a:p>
          <a:p>
            <a:pPr lvl="1"/>
            <a:r>
              <a:rPr lang="en-US" dirty="0" smtClean="0"/>
              <a:t>November 2010: 28%</a:t>
            </a:r>
          </a:p>
          <a:p>
            <a:pPr marL="0" indent="0">
              <a:buNone/>
            </a:pP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3572276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extBox 8"/>
          <p:cNvSpPr txBox="1"/>
          <p:nvPr/>
        </p:nvSpPr>
        <p:spPr>
          <a:xfrm>
            <a:off x="550635" y="2169232"/>
            <a:ext cx="8229600" cy="861774"/>
          </a:xfrm>
          <a:prstGeom prst="rect">
            <a:avLst/>
          </a:prstGeom>
          <a:noFill/>
        </p:spPr>
        <p:txBody>
          <a:bodyPr wrap="square" rtlCol="0">
            <a:spAutoFit/>
          </a:bodyPr>
          <a:lstStyle/>
          <a:p>
            <a:pPr algn="ctr"/>
            <a:r>
              <a:rPr lang="en-US" sz="5000" dirty="0" smtClean="0">
                <a:solidFill>
                  <a:schemeClr val="bg2"/>
                </a:solidFill>
              </a:rPr>
              <a:t>Views of the U.S. Effort</a:t>
            </a:r>
            <a:endParaRPr lang="en-US" sz="5000" dirty="0">
              <a:solidFill>
                <a:schemeClr val="bg2"/>
              </a:solidFill>
            </a:endParaRPr>
          </a:p>
        </p:txBody>
      </p:sp>
    </p:spTree>
    <p:extLst>
      <p:ext uri="{BB962C8B-B14F-4D97-AF65-F5344CB8AC3E}">
        <p14:creationId xmlns:p14="http://schemas.microsoft.com/office/powerpoint/2010/main" val="2410121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8" name="Chart 7"/>
          <p:cNvGraphicFramePr>
            <a:graphicFrameLocks noGrp="1"/>
          </p:cNvGraphicFramePr>
          <p:nvPr>
            <p:extLst>
              <p:ext uri="{D42A27DB-BD31-4B8C-83A1-F6EECF244321}">
                <p14:modId xmlns:p14="http://schemas.microsoft.com/office/powerpoint/2010/main" val="144660293"/>
              </p:ext>
            </p:extLst>
          </p:nvPr>
        </p:nvGraphicFramePr>
        <p:xfrm>
          <a:off x="153922" y="673532"/>
          <a:ext cx="8990077" cy="56510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9118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1483622729"/>
              </p:ext>
            </p:extLst>
          </p:nvPr>
        </p:nvGraphicFramePr>
        <p:xfrm>
          <a:off x="0" y="596557"/>
          <a:ext cx="9144000" cy="57470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8990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152400" y="304800"/>
          <a:ext cx="8991600" cy="6038850"/>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260811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115737099"/>
              </p:ext>
            </p:extLst>
          </p:nvPr>
        </p:nvGraphicFramePr>
        <p:xfrm>
          <a:off x="280987" y="962189"/>
          <a:ext cx="8582025" cy="5674880"/>
        </p:xfrm>
        <a:graphic>
          <a:graphicData uri="http://schemas.openxmlformats.org/drawingml/2006/chart">
            <c:chart xmlns:c="http://schemas.openxmlformats.org/drawingml/2006/chart" xmlns:r="http://schemas.openxmlformats.org/officeDocument/2006/relationships" r:id="rId3"/>
          </a:graphicData>
        </a:graphic>
      </p:graphicFrame>
      <p:sp>
        <p:nvSpPr>
          <p:cNvPr id="4" name="Oval 3"/>
          <p:cNvSpPr/>
          <p:nvPr/>
        </p:nvSpPr>
        <p:spPr>
          <a:xfrm>
            <a:off x="5849620" y="2569029"/>
            <a:ext cx="1295400" cy="1371600"/>
          </a:xfrm>
          <a:prstGeom prst="ellipse">
            <a:avLst/>
          </a:prstGeom>
          <a:no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Langer Logo White.png"/>
          <p:cNvPicPr>
            <a:picLocks noChangeAspect="1"/>
          </p:cNvPicPr>
          <p:nvPr/>
        </p:nvPicPr>
        <p:blipFill>
          <a:blip r:embed="rId4"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340487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4169811861"/>
              </p:ext>
            </p:extLst>
          </p:nvPr>
        </p:nvGraphicFramePr>
        <p:xfrm>
          <a:off x="0" y="692776"/>
          <a:ext cx="9144000" cy="56508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75673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4181495022"/>
              </p:ext>
            </p:extLst>
          </p:nvPr>
        </p:nvGraphicFramePr>
        <p:xfrm>
          <a:off x="228600" y="481094"/>
          <a:ext cx="8915400" cy="58625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4790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3504875776"/>
              </p:ext>
            </p:extLst>
          </p:nvPr>
        </p:nvGraphicFramePr>
        <p:xfrm>
          <a:off x="152400" y="365632"/>
          <a:ext cx="8991600" cy="59780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401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0999" y="192314"/>
            <a:ext cx="8429171" cy="1447800"/>
          </a:xfrm>
        </p:spPr>
        <p:txBody>
          <a:bodyPr>
            <a:noAutofit/>
          </a:bodyPr>
          <a:lstStyle/>
          <a:p>
            <a:pPr eaLnBrk="1" hangingPunct="1"/>
            <a:r>
              <a:rPr lang="en-US" dirty="0" smtClean="0"/>
              <a:t>Afghanistan surveys </a:t>
            </a:r>
            <a:r>
              <a:rPr lang="en-US" sz="2800" dirty="0" smtClean="0"/>
              <a:t>(ABC/media partners)</a:t>
            </a:r>
            <a:endParaRPr lang="en-US" sz="2800" dirty="0"/>
          </a:p>
        </p:txBody>
      </p:sp>
      <p:sp>
        <p:nvSpPr>
          <p:cNvPr id="3075" name="Rectangle 3"/>
          <p:cNvSpPr>
            <a:spLocks noGrp="1" noChangeArrowheads="1"/>
          </p:cNvSpPr>
          <p:nvPr>
            <p:ph type="body" idx="1"/>
          </p:nvPr>
        </p:nvSpPr>
        <p:spPr>
          <a:xfrm>
            <a:off x="381000" y="1676400"/>
            <a:ext cx="8534400" cy="4953000"/>
          </a:xfrm>
        </p:spPr>
        <p:txBody>
          <a:bodyPr/>
          <a:lstStyle/>
          <a:p>
            <a:pPr eaLnBrk="1" hangingPunct="1"/>
            <a:r>
              <a:rPr lang="en-US" sz="2600" dirty="0"/>
              <a:t>National, area-probability samples</a:t>
            </a:r>
          </a:p>
          <a:p>
            <a:pPr eaLnBrk="1" hangingPunct="1"/>
            <a:r>
              <a:rPr lang="en-US" sz="2600" dirty="0"/>
              <a:t>Random selection, in-person interviews</a:t>
            </a:r>
          </a:p>
          <a:p>
            <a:pPr eaLnBrk="1" hangingPunct="1"/>
            <a:r>
              <a:rPr lang="en-US" sz="2600" dirty="0" smtClean="0"/>
              <a:t> Six in </a:t>
            </a:r>
            <a:r>
              <a:rPr lang="en-US" sz="2600" dirty="0"/>
              <a:t>a series:</a:t>
            </a:r>
          </a:p>
          <a:p>
            <a:pPr lvl="1" eaLnBrk="1" hangingPunct="1"/>
            <a:r>
              <a:rPr lang="en-US" sz="2600" dirty="0"/>
              <a:t>Oct. 29-Nov. 13, 2010</a:t>
            </a:r>
          </a:p>
          <a:p>
            <a:pPr lvl="1" eaLnBrk="1" hangingPunct="1"/>
            <a:r>
              <a:rPr lang="en-US" sz="2600" dirty="0"/>
              <a:t>Dec. 11-23, 2009</a:t>
            </a:r>
          </a:p>
          <a:p>
            <a:pPr lvl="1" eaLnBrk="1" hangingPunct="1"/>
            <a:r>
              <a:rPr lang="en-US" sz="2600" dirty="0"/>
              <a:t>Dec. 30, 2008-Jan. 12, 2009 </a:t>
            </a:r>
          </a:p>
          <a:p>
            <a:pPr lvl="1" eaLnBrk="1" hangingPunct="1"/>
            <a:r>
              <a:rPr lang="en-US" sz="2600" dirty="0"/>
              <a:t>Oct. 28-Nov. 7, 2007 </a:t>
            </a:r>
          </a:p>
          <a:p>
            <a:pPr lvl="1" eaLnBrk="1" hangingPunct="1"/>
            <a:r>
              <a:rPr lang="en-US" sz="2600" dirty="0"/>
              <a:t>Oct. 14-19, 2006 </a:t>
            </a:r>
          </a:p>
          <a:p>
            <a:pPr lvl="1" eaLnBrk="1" hangingPunct="1"/>
            <a:r>
              <a:rPr lang="en-US" sz="2600" dirty="0"/>
              <a:t>Oct. 8-18, 2005</a:t>
            </a:r>
          </a:p>
          <a:p>
            <a:pPr eaLnBrk="1" hangingPunct="1"/>
            <a:r>
              <a:rPr lang="en-US" sz="2600" dirty="0"/>
              <a:t>Consistent methodology/reliable time trend</a:t>
            </a:r>
          </a:p>
        </p:txBody>
      </p:sp>
      <p:pic>
        <p:nvPicPr>
          <p:cNvPr id="4"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3105633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780274318"/>
              </p:ext>
            </p:extLst>
          </p:nvPr>
        </p:nvGraphicFramePr>
        <p:xfrm>
          <a:off x="228600" y="228599"/>
          <a:ext cx="8915400" cy="64682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4296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6" name="Chart 5"/>
          <p:cNvGraphicFramePr>
            <a:graphicFrameLocks noGrp="1"/>
          </p:cNvGraphicFramePr>
          <p:nvPr>
            <p:extLst>
              <p:ext uri="{D42A27DB-BD31-4B8C-83A1-F6EECF244321}">
                <p14:modId xmlns:p14="http://schemas.microsoft.com/office/powerpoint/2010/main" val="4063499530"/>
              </p:ext>
            </p:extLst>
          </p:nvPr>
        </p:nvGraphicFramePr>
        <p:xfrm>
          <a:off x="0" y="404118"/>
          <a:ext cx="9144000" cy="6234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1051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750972103"/>
              </p:ext>
            </p:extLst>
          </p:nvPr>
        </p:nvGraphicFramePr>
        <p:xfrm>
          <a:off x="285750" y="512025"/>
          <a:ext cx="8858250" cy="60388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85905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98800"/>
            <a:ext cx="7851648" cy="1828800"/>
          </a:xfrm>
        </p:spPr>
        <p:txBody>
          <a:bodyPr>
            <a:normAutofit fontScale="90000"/>
          </a:bodyPr>
          <a:lstStyle/>
          <a:p>
            <a:r>
              <a:rPr lang="en-US" dirty="0" smtClean="0">
                <a:solidFill>
                  <a:schemeClr val="tx1"/>
                </a:solidFill>
              </a:rPr>
              <a:t>Factors: </a:t>
            </a:r>
            <a:br>
              <a:rPr lang="en-US" dirty="0" smtClean="0">
                <a:solidFill>
                  <a:schemeClr val="tx1"/>
                </a:solidFill>
              </a:rPr>
            </a:br>
            <a:r>
              <a:rPr lang="en-US" dirty="0" smtClean="0">
                <a:solidFill>
                  <a:schemeClr val="tx1"/>
                </a:solidFill>
              </a:rPr>
              <a:t>Violence, the Taliban </a:t>
            </a:r>
            <a:br>
              <a:rPr lang="en-US" dirty="0" smtClean="0">
                <a:solidFill>
                  <a:schemeClr val="tx1"/>
                </a:solidFill>
              </a:rPr>
            </a:br>
            <a:r>
              <a:rPr lang="en-US" dirty="0" smtClean="0">
                <a:solidFill>
                  <a:schemeClr val="tx1"/>
                </a:solidFill>
              </a:rPr>
              <a:t>and frustration with development</a:t>
            </a:r>
            <a:endParaRPr lang="en-US" dirty="0">
              <a:solidFill>
                <a:schemeClr val="tx1"/>
              </a:solidFill>
            </a:endParaRPr>
          </a:p>
        </p:txBody>
      </p:sp>
    </p:spTree>
    <p:extLst>
      <p:ext uri="{BB962C8B-B14F-4D97-AF65-F5344CB8AC3E}">
        <p14:creationId xmlns:p14="http://schemas.microsoft.com/office/powerpoint/2010/main" val="2808420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6" name="Chart 5"/>
          <p:cNvGraphicFramePr>
            <a:graphicFrameLocks noGrp="1"/>
          </p:cNvGraphicFramePr>
          <p:nvPr>
            <p:extLst>
              <p:ext uri="{D42A27DB-BD31-4B8C-83A1-F6EECF244321}">
                <p14:modId xmlns:p14="http://schemas.microsoft.com/office/powerpoint/2010/main" val="3338711272"/>
              </p:ext>
            </p:extLst>
          </p:nvPr>
        </p:nvGraphicFramePr>
        <p:xfrm>
          <a:off x="0" y="596556"/>
          <a:ext cx="8858250" cy="588044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62095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6" name="Chart 5"/>
          <p:cNvGraphicFramePr>
            <a:graphicFrameLocks noGrp="1"/>
          </p:cNvGraphicFramePr>
          <p:nvPr>
            <p:extLst>
              <p:ext uri="{D42A27DB-BD31-4B8C-83A1-F6EECF244321}">
                <p14:modId xmlns:p14="http://schemas.microsoft.com/office/powerpoint/2010/main" val="1388682897"/>
              </p:ext>
            </p:extLst>
          </p:nvPr>
        </p:nvGraphicFramePr>
        <p:xfrm>
          <a:off x="0" y="365632"/>
          <a:ext cx="8858250" cy="62223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4267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1449664793"/>
              </p:ext>
            </p:extLst>
          </p:nvPr>
        </p:nvGraphicFramePr>
        <p:xfrm>
          <a:off x="0" y="435243"/>
          <a:ext cx="9144000" cy="6115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19659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146859198"/>
              </p:ext>
            </p:extLst>
          </p:nvPr>
        </p:nvGraphicFramePr>
        <p:xfrm>
          <a:off x="0" y="-1"/>
          <a:ext cx="9144000" cy="7497377"/>
        </p:xfrm>
        <a:graphic>
          <a:graphicData uri="http://schemas.openxmlformats.org/drawingml/2006/table">
            <a:tbl>
              <a:tblPr firstRow="1" bandRow="1">
                <a:tableStyleId>{5C22544A-7EE6-4342-B048-85BDC9FD1C3A}</a:tableStyleId>
              </a:tblPr>
              <a:tblGrid>
                <a:gridCol w="4419600"/>
                <a:gridCol w="2438400"/>
                <a:gridCol w="2286000"/>
              </a:tblGrid>
              <a:tr h="1103587">
                <a:tc>
                  <a:txBody>
                    <a:bodyPr/>
                    <a:lstStyle/>
                    <a:p>
                      <a:endParaRPr lang="en-US" dirty="0"/>
                    </a:p>
                  </a:txBody>
                  <a:tcPr/>
                </a:tc>
                <a:tc>
                  <a:txBody>
                    <a:bodyPr/>
                    <a:lstStyle/>
                    <a:p>
                      <a:pPr algn="ctr"/>
                      <a:r>
                        <a:rPr lang="en-US" sz="2800" baseline="0" dirty="0" smtClean="0"/>
                        <a:t>Support U.S. presence</a:t>
                      </a:r>
                      <a:endParaRPr lang="en-US" sz="2800" baseline="0" dirty="0"/>
                    </a:p>
                  </a:txBody>
                  <a:tcPr/>
                </a:tc>
                <a:tc>
                  <a:txBody>
                    <a:bodyPr/>
                    <a:lstStyle/>
                    <a:p>
                      <a:pPr algn="ctr"/>
                      <a:r>
                        <a:rPr lang="en-US" sz="2800" baseline="0" dirty="0" smtClean="0"/>
                        <a:t>Better life in a year</a:t>
                      </a:r>
                      <a:endParaRPr lang="en-US" sz="2800" baseline="0" dirty="0"/>
                    </a:p>
                  </a:txBody>
                  <a:tcPr/>
                </a:tc>
              </a:tr>
              <a:tr h="639379">
                <a:tc>
                  <a:txBody>
                    <a:bodyPr/>
                    <a:lstStyle/>
                    <a:p>
                      <a:r>
                        <a:rPr lang="en-US" sz="2400" dirty="0" smtClean="0"/>
                        <a:t>Taliban grown stronger</a:t>
                      </a:r>
                      <a:endParaRPr lang="en-US" sz="2400" b="0" dirty="0"/>
                    </a:p>
                  </a:txBody>
                  <a:tcPr/>
                </a:tc>
                <a:tc>
                  <a:txBody>
                    <a:bodyPr/>
                    <a:lstStyle/>
                    <a:p>
                      <a:pPr algn="ctr"/>
                      <a:r>
                        <a:rPr lang="en-US" sz="2400" baseline="0" dirty="0" smtClean="0"/>
                        <a:t>58%</a:t>
                      </a:r>
                      <a:endParaRPr lang="en-US" sz="2400" b="0" baseline="0" dirty="0"/>
                    </a:p>
                  </a:txBody>
                  <a:tcPr/>
                </a:tc>
                <a:tc>
                  <a:txBody>
                    <a:bodyPr/>
                    <a:lstStyle/>
                    <a:p>
                      <a:pPr algn="ctr"/>
                      <a:r>
                        <a:rPr lang="en-US" sz="2400" baseline="0" dirty="0" smtClean="0"/>
                        <a:t>58%</a:t>
                      </a:r>
                      <a:endParaRPr lang="en-US" sz="2400" b="0" baseline="0" dirty="0"/>
                    </a:p>
                  </a:txBody>
                  <a:tcPr/>
                </a:tc>
              </a:tr>
              <a:tr h="639379">
                <a:tc>
                  <a:txBody>
                    <a:bodyPr/>
                    <a:lstStyle/>
                    <a:p>
                      <a:r>
                        <a:rPr lang="en-US" sz="2400" dirty="0" smtClean="0"/>
                        <a:t>Taliban grown weaker</a:t>
                      </a:r>
                      <a:endParaRPr lang="en-US" sz="2400" b="0" i="0" dirty="0"/>
                    </a:p>
                  </a:txBody>
                  <a:tcPr/>
                </a:tc>
                <a:tc>
                  <a:txBody>
                    <a:bodyPr/>
                    <a:lstStyle/>
                    <a:p>
                      <a:pPr algn="ctr"/>
                      <a:r>
                        <a:rPr lang="en-US" sz="2400" baseline="0" dirty="0" smtClean="0"/>
                        <a:t>67%</a:t>
                      </a:r>
                      <a:endParaRPr lang="en-US" sz="2400" b="0" baseline="0" dirty="0"/>
                    </a:p>
                  </a:txBody>
                  <a:tcPr/>
                </a:tc>
                <a:tc>
                  <a:txBody>
                    <a:bodyPr/>
                    <a:lstStyle/>
                    <a:p>
                      <a:pPr algn="ctr"/>
                      <a:r>
                        <a:rPr lang="en-US" sz="2400" baseline="0" dirty="0" smtClean="0"/>
                        <a:t>76%</a:t>
                      </a:r>
                      <a:endParaRPr lang="en-US" sz="2400" b="0" baseline="0" dirty="0"/>
                    </a:p>
                  </a:txBody>
                  <a:tcPr/>
                </a:tc>
              </a:tr>
              <a:tr h="639379">
                <a:tc>
                  <a:txBody>
                    <a:bodyPr/>
                    <a:lstStyle/>
                    <a:p>
                      <a:r>
                        <a:rPr lang="en-US" sz="2400" dirty="0" smtClean="0"/>
                        <a:t>Taliban</a:t>
                      </a:r>
                      <a:r>
                        <a:rPr lang="en-US" sz="2400" baseline="0" dirty="0" smtClean="0"/>
                        <a:t> very active in area</a:t>
                      </a:r>
                      <a:endParaRPr lang="en-US" sz="2400" b="0" i="0" baseline="0" dirty="0" smtClean="0"/>
                    </a:p>
                  </a:txBody>
                  <a:tcPr/>
                </a:tc>
                <a:tc>
                  <a:txBody>
                    <a:bodyPr/>
                    <a:lstStyle/>
                    <a:p>
                      <a:pPr algn="ctr"/>
                      <a:r>
                        <a:rPr lang="en-US" sz="2400" baseline="0" dirty="0" smtClean="0"/>
                        <a:t>52%</a:t>
                      </a:r>
                      <a:endParaRPr lang="en-US" sz="2400" b="0" i="0" baseline="0" dirty="0"/>
                    </a:p>
                  </a:txBody>
                  <a:tcPr/>
                </a:tc>
                <a:tc>
                  <a:txBody>
                    <a:bodyPr/>
                    <a:lstStyle/>
                    <a:p>
                      <a:pPr algn="ctr"/>
                      <a:r>
                        <a:rPr lang="en-US" sz="2400" baseline="0" dirty="0" smtClean="0"/>
                        <a:t>52%</a:t>
                      </a:r>
                      <a:endParaRPr lang="en-US" sz="2400" b="0" i="0" baseline="0" dirty="0"/>
                    </a:p>
                  </a:txBody>
                  <a:tcPr/>
                </a:tc>
              </a:tr>
              <a:tr h="639379">
                <a:tc>
                  <a:txBody>
                    <a:bodyPr/>
                    <a:lstStyle/>
                    <a:p>
                      <a:r>
                        <a:rPr lang="en-US" sz="2400" dirty="0" smtClean="0"/>
                        <a:t>Taliban not active in area</a:t>
                      </a:r>
                      <a:endParaRPr lang="en-US" sz="2400" i="0" dirty="0"/>
                    </a:p>
                  </a:txBody>
                  <a:tcPr/>
                </a:tc>
                <a:tc>
                  <a:txBody>
                    <a:bodyPr/>
                    <a:lstStyle/>
                    <a:p>
                      <a:pPr algn="ctr"/>
                      <a:r>
                        <a:rPr lang="en-US" sz="2400" baseline="0" dirty="0" smtClean="0"/>
                        <a:t>69%</a:t>
                      </a:r>
                      <a:endParaRPr lang="en-US" sz="2400" i="0" baseline="0" dirty="0"/>
                    </a:p>
                  </a:txBody>
                  <a:tcPr/>
                </a:tc>
                <a:tc>
                  <a:txBody>
                    <a:bodyPr/>
                    <a:lstStyle/>
                    <a:p>
                      <a:pPr algn="ctr"/>
                      <a:r>
                        <a:rPr lang="en-US" sz="2400" baseline="0" dirty="0" smtClean="0"/>
                        <a:t>70%</a:t>
                      </a:r>
                      <a:endParaRPr lang="en-US" sz="2400" i="0" baseline="0" dirty="0"/>
                    </a:p>
                  </a:txBody>
                  <a:tcPr/>
                </a:tc>
              </a:tr>
              <a:tr h="639379">
                <a:tc>
                  <a:txBody>
                    <a:bodyPr/>
                    <a:lstStyle/>
                    <a:p>
                      <a:r>
                        <a:rPr lang="en-US" sz="2400" dirty="0" smtClean="0"/>
                        <a:t>Coalition</a:t>
                      </a:r>
                      <a:r>
                        <a:rPr lang="en-US" sz="2400" baseline="0" dirty="0" smtClean="0"/>
                        <a:t> bombing in area</a:t>
                      </a:r>
                      <a:endParaRPr lang="en-US" sz="2400" dirty="0"/>
                    </a:p>
                  </a:txBody>
                  <a:tcPr/>
                </a:tc>
                <a:tc>
                  <a:txBody>
                    <a:bodyPr/>
                    <a:lstStyle/>
                    <a:p>
                      <a:pPr algn="ctr"/>
                      <a:r>
                        <a:rPr lang="en-US" sz="2400" baseline="0" dirty="0" smtClean="0"/>
                        <a:t>49%</a:t>
                      </a:r>
                      <a:endParaRPr lang="en-US" sz="2400" baseline="0" dirty="0"/>
                    </a:p>
                  </a:txBody>
                  <a:tcPr/>
                </a:tc>
                <a:tc>
                  <a:txBody>
                    <a:bodyPr/>
                    <a:lstStyle/>
                    <a:p>
                      <a:pPr algn="ctr"/>
                      <a:r>
                        <a:rPr lang="en-US" sz="2400" baseline="0" dirty="0" smtClean="0"/>
                        <a:t>59%</a:t>
                      </a:r>
                      <a:endParaRPr lang="en-US" sz="2400" baseline="0" dirty="0"/>
                    </a:p>
                  </a:txBody>
                  <a:tcPr/>
                </a:tc>
              </a:tr>
              <a:tr h="639379">
                <a:tc>
                  <a:txBody>
                    <a:bodyPr/>
                    <a:lstStyle/>
                    <a:p>
                      <a:r>
                        <a:rPr lang="en-US" sz="2400" dirty="0" smtClean="0"/>
                        <a:t>No bombing in area</a:t>
                      </a:r>
                      <a:endParaRPr lang="en-US" sz="2400" dirty="0"/>
                    </a:p>
                  </a:txBody>
                  <a:tcPr/>
                </a:tc>
                <a:tc>
                  <a:txBody>
                    <a:bodyPr/>
                    <a:lstStyle/>
                    <a:p>
                      <a:pPr algn="ctr"/>
                      <a:r>
                        <a:rPr lang="en-US" sz="2400" baseline="0" dirty="0" smtClean="0"/>
                        <a:t>68%</a:t>
                      </a:r>
                      <a:endParaRPr lang="en-US" sz="2400" baseline="0" dirty="0"/>
                    </a:p>
                  </a:txBody>
                  <a:tcPr/>
                </a:tc>
                <a:tc>
                  <a:txBody>
                    <a:bodyPr/>
                    <a:lstStyle/>
                    <a:p>
                      <a:pPr algn="ctr"/>
                      <a:r>
                        <a:rPr lang="en-US" sz="2400" baseline="0" dirty="0" smtClean="0"/>
                        <a:t>69%</a:t>
                      </a:r>
                      <a:endParaRPr lang="en-US" sz="2400" baseline="0" dirty="0"/>
                    </a:p>
                  </a:txBody>
                  <a:tcPr/>
                </a:tc>
              </a:tr>
              <a:tr h="639379">
                <a:tc>
                  <a:txBody>
                    <a:bodyPr/>
                    <a:lstStyle/>
                    <a:p>
                      <a:r>
                        <a:rPr lang="en-US" sz="2400" dirty="0" smtClean="0"/>
                        <a:t>Civilian casualties in the area</a:t>
                      </a:r>
                      <a:endParaRPr lang="en-US" sz="2400" dirty="0"/>
                    </a:p>
                  </a:txBody>
                  <a:tcPr/>
                </a:tc>
                <a:tc>
                  <a:txBody>
                    <a:bodyPr/>
                    <a:lstStyle/>
                    <a:p>
                      <a:pPr algn="ctr"/>
                      <a:r>
                        <a:rPr lang="en-US" sz="2400" baseline="0" dirty="0" smtClean="0"/>
                        <a:t>53%</a:t>
                      </a:r>
                      <a:endParaRPr lang="en-US" sz="2400" baseline="0" dirty="0"/>
                    </a:p>
                  </a:txBody>
                  <a:tcPr/>
                </a:tc>
                <a:tc>
                  <a:txBody>
                    <a:bodyPr/>
                    <a:lstStyle/>
                    <a:p>
                      <a:pPr algn="ctr"/>
                      <a:r>
                        <a:rPr lang="en-US" sz="2400" baseline="0" dirty="0" smtClean="0"/>
                        <a:t>61%</a:t>
                      </a:r>
                      <a:endParaRPr lang="en-US" sz="2400" baseline="0" dirty="0"/>
                    </a:p>
                  </a:txBody>
                  <a:tcPr/>
                </a:tc>
              </a:tr>
              <a:tr h="639379">
                <a:tc>
                  <a:txBody>
                    <a:bodyPr/>
                    <a:lstStyle/>
                    <a:p>
                      <a:r>
                        <a:rPr lang="en-US" sz="2400" dirty="0" smtClean="0"/>
                        <a:t>No civilian casualties</a:t>
                      </a:r>
                      <a:endParaRPr lang="en-US" sz="2400" dirty="0"/>
                    </a:p>
                  </a:txBody>
                  <a:tcPr/>
                </a:tc>
                <a:tc>
                  <a:txBody>
                    <a:bodyPr/>
                    <a:lstStyle/>
                    <a:p>
                      <a:pPr algn="ctr"/>
                      <a:r>
                        <a:rPr lang="en-US" sz="2400" baseline="0" dirty="0" smtClean="0"/>
                        <a:t>68%</a:t>
                      </a:r>
                      <a:endParaRPr lang="en-US" sz="2400" baseline="0" dirty="0"/>
                    </a:p>
                  </a:txBody>
                  <a:tcPr/>
                </a:tc>
                <a:tc>
                  <a:txBody>
                    <a:bodyPr/>
                    <a:lstStyle/>
                    <a:p>
                      <a:pPr algn="ctr"/>
                      <a:r>
                        <a:rPr lang="en-US" sz="2400" baseline="0" dirty="0" smtClean="0"/>
                        <a:t>68%</a:t>
                      </a:r>
                      <a:endParaRPr lang="en-US" sz="2400" baseline="0" dirty="0"/>
                    </a:p>
                  </a:txBody>
                  <a:tcPr/>
                </a:tc>
              </a:tr>
              <a:tr h="639379">
                <a:tc>
                  <a:txBody>
                    <a:bodyPr/>
                    <a:lstStyle/>
                    <a:p>
                      <a:r>
                        <a:rPr lang="en-US" sz="2400" dirty="0" smtClean="0"/>
                        <a:t>Violence in the area</a:t>
                      </a:r>
                      <a:endParaRPr lang="en-US" sz="2400" dirty="0"/>
                    </a:p>
                  </a:txBody>
                  <a:tcPr/>
                </a:tc>
                <a:tc>
                  <a:txBody>
                    <a:bodyPr/>
                    <a:lstStyle/>
                    <a:p>
                      <a:pPr algn="ctr"/>
                      <a:r>
                        <a:rPr lang="en-US" sz="2400" baseline="0" dirty="0" smtClean="0"/>
                        <a:t>59%</a:t>
                      </a:r>
                      <a:endParaRPr lang="en-US" sz="2400" baseline="0" dirty="0"/>
                    </a:p>
                  </a:txBody>
                  <a:tcPr/>
                </a:tc>
                <a:tc>
                  <a:txBody>
                    <a:bodyPr/>
                    <a:lstStyle/>
                    <a:p>
                      <a:pPr algn="ctr"/>
                      <a:r>
                        <a:rPr lang="en-US" sz="2400" baseline="0" dirty="0" smtClean="0"/>
                        <a:t>62%</a:t>
                      </a:r>
                      <a:endParaRPr lang="en-US" sz="2400" baseline="0" dirty="0"/>
                    </a:p>
                  </a:txBody>
                  <a:tcPr/>
                </a:tc>
              </a:tr>
              <a:tr h="639379">
                <a:tc>
                  <a:txBody>
                    <a:bodyPr/>
                    <a:lstStyle/>
                    <a:p>
                      <a:r>
                        <a:rPr lang="en-US" sz="2400" dirty="0" smtClean="0"/>
                        <a:t>No violence in the area</a:t>
                      </a:r>
                      <a:endParaRPr lang="en-US" sz="2400" dirty="0"/>
                    </a:p>
                  </a:txBody>
                  <a:tcPr/>
                </a:tc>
                <a:tc>
                  <a:txBody>
                    <a:bodyPr/>
                    <a:lstStyle/>
                    <a:p>
                      <a:pPr algn="ctr"/>
                      <a:r>
                        <a:rPr lang="en-US" sz="2400" baseline="0" dirty="0" smtClean="0"/>
                        <a:t>71%</a:t>
                      </a:r>
                      <a:endParaRPr lang="en-US" sz="2400" baseline="0" dirty="0"/>
                    </a:p>
                  </a:txBody>
                  <a:tcPr/>
                </a:tc>
                <a:tc>
                  <a:txBody>
                    <a:bodyPr/>
                    <a:lstStyle/>
                    <a:p>
                      <a:pPr algn="ctr"/>
                      <a:r>
                        <a:rPr lang="en-US" sz="2400" baseline="0" dirty="0" smtClean="0"/>
                        <a:t>73%</a:t>
                      </a:r>
                      <a:endParaRPr lang="en-US" sz="2400" baseline="0" dirty="0"/>
                    </a:p>
                  </a:txBody>
                  <a:tcPr/>
                </a:tc>
              </a:tr>
            </a:tbl>
          </a:graphicData>
        </a:graphic>
      </p:graphicFrame>
    </p:spTree>
    <p:extLst>
      <p:ext uri="{BB962C8B-B14F-4D97-AF65-F5344CB8AC3E}">
        <p14:creationId xmlns:p14="http://schemas.microsoft.com/office/powerpoint/2010/main" val="2115851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2472608143"/>
              </p:ext>
            </p:extLst>
          </p:nvPr>
        </p:nvGraphicFramePr>
        <p:xfrm>
          <a:off x="152400" y="395206"/>
          <a:ext cx="8991600" cy="6191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5401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9127351"/>
              </p:ext>
            </p:extLst>
          </p:nvPr>
        </p:nvGraphicFramePr>
        <p:xfrm>
          <a:off x="152400" y="288657"/>
          <a:ext cx="8991600" cy="62622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8175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57884" y="1732468"/>
            <a:ext cx="8458200" cy="5662561"/>
          </a:xfrm>
        </p:spPr>
        <p:txBody>
          <a:bodyPr>
            <a:normAutofit/>
          </a:bodyPr>
          <a:lstStyle/>
          <a:p>
            <a:pPr eaLnBrk="1" hangingPunct="1">
              <a:lnSpc>
                <a:spcPct val="80000"/>
              </a:lnSpc>
              <a:buNone/>
            </a:pPr>
            <a:endParaRPr lang="en-US" sz="1200" dirty="0" smtClean="0"/>
          </a:p>
          <a:p>
            <a:pPr>
              <a:lnSpc>
                <a:spcPct val="80000"/>
              </a:lnSpc>
            </a:pPr>
            <a:r>
              <a:rPr lang="en-US" sz="2400" dirty="0"/>
              <a:t>Sponsors: ABC </a:t>
            </a:r>
            <a:r>
              <a:rPr lang="en-US" sz="2400" dirty="0" smtClean="0"/>
              <a:t>News/BBC/ARD/Washington </a:t>
            </a:r>
            <a:r>
              <a:rPr lang="en-US" sz="2400" dirty="0"/>
              <a:t>Post</a:t>
            </a:r>
          </a:p>
          <a:p>
            <a:pPr>
              <a:lnSpc>
                <a:spcPct val="80000"/>
              </a:lnSpc>
            </a:pPr>
            <a:endParaRPr lang="en-US" sz="1400" dirty="0"/>
          </a:p>
          <a:p>
            <a:pPr>
              <a:lnSpc>
                <a:spcPct val="80000"/>
              </a:lnSpc>
            </a:pPr>
            <a:r>
              <a:rPr lang="en-US" sz="2400" dirty="0"/>
              <a:t>Field work: ACSOR, subsidiary of D3 Systems </a:t>
            </a:r>
            <a:r>
              <a:rPr lang="en-US" sz="2400" dirty="0" smtClean="0"/>
              <a:t>Inc.</a:t>
            </a:r>
          </a:p>
          <a:p>
            <a:pPr>
              <a:lnSpc>
                <a:spcPct val="80000"/>
              </a:lnSpc>
            </a:pPr>
            <a:endParaRPr lang="en-US" sz="2400" dirty="0"/>
          </a:p>
          <a:p>
            <a:pPr>
              <a:lnSpc>
                <a:spcPct val="80000"/>
              </a:lnSpc>
            </a:pPr>
            <a:r>
              <a:rPr lang="en-US" sz="2400" dirty="0" smtClean="0"/>
              <a:t>Methodology: 227 random sampling points, stratified urban/rural, PPS to district, SRS at settlement level. </a:t>
            </a:r>
          </a:p>
          <a:p>
            <a:pPr eaLnBrk="1" hangingPunct="1">
              <a:lnSpc>
                <a:spcPct val="80000"/>
              </a:lnSpc>
            </a:pPr>
            <a:endParaRPr lang="en-US" sz="1400" dirty="0" smtClean="0"/>
          </a:p>
          <a:p>
            <a:pPr eaLnBrk="1" hangingPunct="1">
              <a:lnSpc>
                <a:spcPct val="80000"/>
              </a:lnSpc>
            </a:pPr>
            <a:r>
              <a:rPr lang="en-US" sz="2400" dirty="0" smtClean="0"/>
              <a:t>Provincial </a:t>
            </a:r>
            <a:r>
              <a:rPr lang="en-US" sz="2400" dirty="0"/>
              <a:t>oversamples: Balkh, </a:t>
            </a:r>
            <a:r>
              <a:rPr lang="en-US" sz="2400" dirty="0" err="1"/>
              <a:t>Bamiyan</a:t>
            </a:r>
            <a:r>
              <a:rPr lang="en-US" sz="2400" dirty="0"/>
              <a:t>, Farah, </a:t>
            </a:r>
            <a:r>
              <a:rPr lang="en-US" sz="2400" dirty="0" err="1"/>
              <a:t>Ghazni</a:t>
            </a:r>
            <a:r>
              <a:rPr lang="en-US" sz="2400" dirty="0"/>
              <a:t>, </a:t>
            </a:r>
            <a:r>
              <a:rPr lang="en-US" sz="2400" dirty="0" err="1"/>
              <a:t>Ghor</a:t>
            </a:r>
            <a:r>
              <a:rPr lang="en-US" sz="2400" dirty="0"/>
              <a:t>, Helmand, Kandahar, </a:t>
            </a:r>
            <a:r>
              <a:rPr lang="en-US" sz="2400" dirty="0" err="1"/>
              <a:t>Khost</a:t>
            </a:r>
            <a:r>
              <a:rPr lang="en-US" sz="2400" dirty="0"/>
              <a:t>, </a:t>
            </a:r>
            <a:r>
              <a:rPr lang="en-US" sz="2400" dirty="0" err="1"/>
              <a:t>Kunar</a:t>
            </a:r>
            <a:r>
              <a:rPr lang="en-US" sz="2400" dirty="0"/>
              <a:t>, </a:t>
            </a:r>
            <a:r>
              <a:rPr lang="en-US" sz="2400" dirty="0" err="1"/>
              <a:t>Kunduz</a:t>
            </a:r>
            <a:r>
              <a:rPr lang="en-US" sz="2400" dirty="0"/>
              <a:t>, </a:t>
            </a:r>
            <a:r>
              <a:rPr lang="en-US" sz="2400" dirty="0" err="1"/>
              <a:t>Nimroz</a:t>
            </a:r>
            <a:r>
              <a:rPr lang="en-US" sz="2400" dirty="0"/>
              <a:t>, Nuristan, </a:t>
            </a:r>
            <a:r>
              <a:rPr lang="en-US" sz="2400" dirty="0" err="1"/>
              <a:t>Paktia</a:t>
            </a:r>
            <a:r>
              <a:rPr lang="en-US" sz="2400" dirty="0"/>
              <a:t>, </a:t>
            </a:r>
            <a:r>
              <a:rPr lang="en-US" sz="2400" dirty="0" err="1"/>
              <a:t>Panjshir</a:t>
            </a:r>
            <a:r>
              <a:rPr lang="en-US" sz="2400" dirty="0"/>
              <a:t> and </a:t>
            </a:r>
            <a:r>
              <a:rPr lang="en-US" sz="2400" dirty="0" err="1" smtClean="0"/>
              <a:t>Wardak</a:t>
            </a:r>
            <a:r>
              <a:rPr lang="en-US" sz="2400" dirty="0" smtClean="0"/>
              <a:t>.</a:t>
            </a:r>
          </a:p>
          <a:p>
            <a:pPr eaLnBrk="1" hangingPunct="1">
              <a:lnSpc>
                <a:spcPct val="80000"/>
              </a:lnSpc>
            </a:pPr>
            <a:endParaRPr lang="en-US" sz="1400" dirty="0"/>
          </a:p>
          <a:p>
            <a:pPr eaLnBrk="1" hangingPunct="1">
              <a:lnSpc>
                <a:spcPct val="80000"/>
              </a:lnSpc>
            </a:pPr>
            <a:r>
              <a:rPr lang="en-US" sz="2400" dirty="0"/>
              <a:t>Field: Area probability, random route, Kish grid. 209 Afghan interviewers, 98/111 m/f, 28% supervised or back-checked, logical controls in </a:t>
            </a:r>
            <a:r>
              <a:rPr lang="en-US" sz="2400" dirty="0" smtClean="0"/>
              <a:t>DP.</a:t>
            </a:r>
          </a:p>
          <a:p>
            <a:pPr eaLnBrk="1" hangingPunct="1">
              <a:lnSpc>
                <a:spcPct val="80000"/>
              </a:lnSpc>
            </a:pPr>
            <a:endParaRPr lang="en-US" sz="1400" dirty="0" smtClean="0"/>
          </a:p>
          <a:p>
            <a:pPr eaLnBrk="1" hangingPunct="1">
              <a:lnSpc>
                <a:spcPct val="80000"/>
              </a:lnSpc>
            </a:pPr>
            <a:endParaRPr lang="en-US" sz="1400" dirty="0"/>
          </a:p>
          <a:p>
            <a:pPr eaLnBrk="1" hangingPunct="1">
              <a:lnSpc>
                <a:spcPct val="80000"/>
              </a:lnSpc>
            </a:pPr>
            <a:endParaRPr lang="en-US" sz="1400" i="1" dirty="0"/>
          </a:p>
        </p:txBody>
      </p:sp>
      <p:pic>
        <p:nvPicPr>
          <p:cNvPr id="3"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
        <p:nvSpPr>
          <p:cNvPr id="4" name="Title 1"/>
          <p:cNvSpPr>
            <a:spLocks noGrp="1"/>
          </p:cNvSpPr>
          <p:nvPr>
            <p:ph type="title"/>
          </p:nvPr>
        </p:nvSpPr>
        <p:spPr>
          <a:xfrm>
            <a:off x="533400" y="876300"/>
            <a:ext cx="7848600" cy="685800"/>
          </a:xfrm>
        </p:spPr>
        <p:txBody>
          <a:bodyPr>
            <a:normAutofit/>
          </a:bodyPr>
          <a:lstStyle/>
          <a:p>
            <a:pPr algn="l" eaLnBrk="1" hangingPunct="1">
              <a:lnSpc>
                <a:spcPct val="80000"/>
              </a:lnSpc>
            </a:pPr>
            <a:r>
              <a:rPr lang="en-US" dirty="0" smtClean="0"/>
              <a:t>Latest: </a:t>
            </a:r>
          </a:p>
        </p:txBody>
      </p:sp>
    </p:spTree>
    <p:extLst>
      <p:ext uri="{BB962C8B-B14F-4D97-AF65-F5344CB8AC3E}">
        <p14:creationId xmlns:p14="http://schemas.microsoft.com/office/powerpoint/2010/main" val="2482875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358625389"/>
              </p:ext>
            </p:extLst>
          </p:nvPr>
        </p:nvGraphicFramePr>
        <p:xfrm>
          <a:off x="280987" y="500339"/>
          <a:ext cx="8582025" cy="608213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1733383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3008726156"/>
              </p:ext>
            </p:extLst>
          </p:nvPr>
        </p:nvGraphicFramePr>
        <p:xfrm>
          <a:off x="0" y="533400"/>
          <a:ext cx="8991600" cy="611505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30186567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0"/>
            <a:ext cx="7851648" cy="1828800"/>
          </a:xfrm>
        </p:spPr>
        <p:txBody>
          <a:bodyPr/>
          <a:lstStyle/>
          <a:p>
            <a:r>
              <a:rPr lang="en-US" dirty="0" smtClean="0">
                <a:solidFill>
                  <a:schemeClr val="tx1"/>
                </a:solidFill>
              </a:rPr>
              <a:t>Regional/provincial differences</a:t>
            </a:r>
            <a:endParaRPr lang="en-US" dirty="0">
              <a:solidFill>
                <a:schemeClr val="tx1"/>
              </a:solidFill>
            </a:endParaRPr>
          </a:p>
        </p:txBody>
      </p:sp>
    </p:spTree>
    <p:extLst>
      <p:ext uri="{BB962C8B-B14F-4D97-AF65-F5344CB8AC3E}">
        <p14:creationId xmlns:p14="http://schemas.microsoft.com/office/powerpoint/2010/main" val="4057327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4338" name="Picture 3" descr="Afghan Map ABC regions.jpg"/>
          <p:cNvPicPr>
            <a:picLocks noChangeAspect="1"/>
          </p:cNvPicPr>
          <p:nvPr/>
        </p:nvPicPr>
        <p:blipFill>
          <a:blip r:embed="rId2" cstate="print"/>
          <a:srcRect/>
          <a:stretch>
            <a:fillRect/>
          </a:stretch>
        </p:blipFill>
        <p:spPr bwMode="auto">
          <a:xfrm>
            <a:off x="448809" y="861013"/>
            <a:ext cx="8315325" cy="5996987"/>
          </a:xfrm>
          <a:prstGeom prst="rect">
            <a:avLst/>
          </a:prstGeom>
          <a:noFill/>
          <a:ln w="9525">
            <a:noFill/>
            <a:miter lim="800000"/>
            <a:headEnd/>
            <a:tailEnd/>
          </a:ln>
        </p:spPr>
      </p:pic>
      <p:sp>
        <p:nvSpPr>
          <p:cNvPr id="14339" name="Text Box 1"/>
          <p:cNvSpPr txBox="1">
            <a:spLocks noChangeArrowheads="1"/>
          </p:cNvSpPr>
          <p:nvPr/>
        </p:nvSpPr>
        <p:spPr bwMode="auto">
          <a:xfrm>
            <a:off x="496888" y="193675"/>
            <a:ext cx="5072062" cy="879475"/>
          </a:xfrm>
          <a:prstGeom prst="rect">
            <a:avLst/>
          </a:prstGeom>
          <a:solidFill>
            <a:srgbClr val="FFFFFF"/>
          </a:solidFill>
          <a:ln w="0">
            <a:solidFill>
              <a:srgbClr val="000000"/>
            </a:solidFill>
            <a:miter lim="800000"/>
            <a:headEnd/>
            <a:tailEnd/>
          </a:ln>
        </p:spPr>
        <p:txBody>
          <a:bodyPr lIns="54864" tIns="41148" rIns="54864" bIns="41148" anchor="ctr">
            <a:prstTxWarp prst="textNoShape">
              <a:avLst/>
            </a:prstTxWarp>
          </a:bodyPr>
          <a:lstStyle/>
          <a:p>
            <a:pPr algn="ctr"/>
            <a:r>
              <a:rPr lang="en-US" sz="2400" b="1" dirty="0" smtClean="0">
                <a:solidFill>
                  <a:srgbClr val="000000"/>
                </a:solidFill>
                <a:ea typeface="Arial" charset="0"/>
                <a:cs typeface="Arial" charset="0"/>
              </a:rPr>
              <a:t>Regions of Afghanistan</a:t>
            </a:r>
            <a:endParaRPr lang="en-US" sz="1000" dirty="0">
              <a:solidFill>
                <a:srgbClr val="000000"/>
              </a:solidFill>
              <a:ea typeface="Arial" charset="0"/>
              <a:cs typeface="Arial" charset="0"/>
            </a:endParaRPr>
          </a:p>
          <a:p>
            <a:pPr algn="ctr"/>
            <a:r>
              <a:rPr lang="en-US" sz="1200" dirty="0">
                <a:solidFill>
                  <a:srgbClr val="000000"/>
                </a:solidFill>
                <a:ea typeface="Arial" charset="0"/>
                <a:cs typeface="Arial" charset="0"/>
              </a:rPr>
              <a:t> ABC News/BBC/ARD/Washington Post poll</a:t>
            </a:r>
          </a:p>
        </p:txBody>
      </p:sp>
      <p:pic>
        <p:nvPicPr>
          <p:cNvPr id="5"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32460250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extBox 8"/>
          <p:cNvSpPr txBox="1"/>
          <p:nvPr/>
        </p:nvSpPr>
        <p:spPr>
          <a:xfrm>
            <a:off x="747485" y="1987550"/>
            <a:ext cx="7844971" cy="1754326"/>
          </a:xfrm>
          <a:prstGeom prst="rect">
            <a:avLst/>
          </a:prstGeom>
          <a:noFill/>
        </p:spPr>
        <p:txBody>
          <a:bodyPr wrap="square" rtlCol="0">
            <a:spAutoFit/>
          </a:bodyPr>
          <a:lstStyle/>
          <a:p>
            <a:pPr algn="ctr"/>
            <a:r>
              <a:rPr lang="en-US" sz="5000" dirty="0" smtClean="0">
                <a:solidFill>
                  <a:srgbClr val="04617B"/>
                </a:solidFill>
                <a:latin typeface="Constantia" pitchFamily="18" charset="0"/>
              </a:rPr>
              <a:t>First the good news</a:t>
            </a:r>
          </a:p>
          <a:p>
            <a:pPr algn="ctr"/>
            <a:endParaRPr lang="en-US" sz="5400" dirty="0">
              <a:solidFill>
                <a:srgbClr val="04617B"/>
              </a:solidFill>
              <a:latin typeface="Calibri"/>
            </a:endParaRPr>
          </a:p>
        </p:txBody>
      </p:sp>
    </p:spTree>
    <p:extLst>
      <p:ext uri="{BB962C8B-B14F-4D97-AF65-F5344CB8AC3E}">
        <p14:creationId xmlns:p14="http://schemas.microsoft.com/office/powerpoint/2010/main" val="29131671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
        <p:nvSpPr>
          <p:cNvPr id="4" name="Text Box 1"/>
          <p:cNvSpPr txBox="1">
            <a:spLocks noChangeArrowheads="1"/>
          </p:cNvSpPr>
          <p:nvPr/>
        </p:nvSpPr>
        <p:spPr bwMode="auto">
          <a:xfrm>
            <a:off x="1295400" y="152400"/>
            <a:ext cx="6412047" cy="691122"/>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2400" b="1" dirty="0">
                <a:solidFill>
                  <a:srgbClr val="000000"/>
                </a:solidFill>
                <a:latin typeface="Arial"/>
                <a:ea typeface="Arial"/>
                <a:cs typeface="Arial"/>
              </a:rPr>
              <a:t>Attitudes Towards the U.S. in Helmand</a:t>
            </a:r>
            <a:endParaRPr lang="en-US" sz="1000" dirty="0">
              <a:solidFill>
                <a:srgbClr val="000000"/>
              </a:solidFill>
              <a:latin typeface="Arial"/>
              <a:ea typeface="Arial"/>
              <a:cs typeface="Arial"/>
            </a:endParaRPr>
          </a:p>
          <a:p>
            <a:pPr algn="ctr">
              <a:defRPr sz="1000"/>
            </a:pPr>
            <a:r>
              <a:rPr lang="en-US" sz="1200" dirty="0">
                <a:solidFill>
                  <a:srgbClr val="000000"/>
                </a:solidFill>
                <a:latin typeface="Arial"/>
                <a:ea typeface="Arial"/>
                <a:cs typeface="Arial"/>
              </a:rPr>
              <a:t> ABC News/BBC/ARD/Washington Post poll</a:t>
            </a:r>
          </a:p>
        </p:txBody>
      </p:sp>
      <p:sp>
        <p:nvSpPr>
          <p:cNvPr id="5" name="Rectangle 4"/>
          <p:cNvSpPr/>
          <p:nvPr/>
        </p:nvSpPr>
        <p:spPr>
          <a:xfrm>
            <a:off x="7543800" y="1752600"/>
            <a:ext cx="1264341" cy="423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800" dirty="0">
                <a:solidFill>
                  <a:prstClr val="black"/>
                </a:solidFill>
                <a:latin typeface="Arial"/>
              </a:rPr>
              <a:t>+24 pts</a:t>
            </a:r>
          </a:p>
          <a:p>
            <a:endParaRPr lang="en-US" sz="1800" dirty="0">
              <a:solidFill>
                <a:prstClr val="black"/>
              </a:solidFill>
              <a:latin typeface="Arial"/>
            </a:endParaRPr>
          </a:p>
          <a:p>
            <a:endParaRPr lang="en-US" sz="800" dirty="0">
              <a:solidFill>
                <a:prstClr val="black"/>
              </a:solidFill>
              <a:latin typeface="Arial"/>
            </a:endParaRPr>
          </a:p>
          <a:p>
            <a:endParaRPr lang="en-US" sz="1800" dirty="0">
              <a:solidFill>
                <a:prstClr val="black"/>
              </a:solidFill>
              <a:latin typeface="Arial"/>
            </a:endParaRPr>
          </a:p>
          <a:p>
            <a:r>
              <a:rPr lang="en-US" sz="1800" dirty="0">
                <a:solidFill>
                  <a:prstClr val="black"/>
                </a:solidFill>
                <a:latin typeface="Arial"/>
              </a:rPr>
              <a:t>+24 pts</a:t>
            </a:r>
          </a:p>
          <a:p>
            <a:endParaRPr lang="en-US" sz="1800" dirty="0">
              <a:solidFill>
                <a:prstClr val="black"/>
              </a:solidFill>
              <a:latin typeface="Arial"/>
            </a:endParaRPr>
          </a:p>
          <a:p>
            <a:endParaRPr lang="en-US" sz="800" dirty="0">
              <a:solidFill>
                <a:prstClr val="black"/>
              </a:solidFill>
              <a:latin typeface="Arial"/>
            </a:endParaRPr>
          </a:p>
          <a:p>
            <a:endParaRPr lang="en-US" sz="1800" dirty="0">
              <a:solidFill>
                <a:prstClr val="black"/>
              </a:solidFill>
              <a:latin typeface="Arial"/>
            </a:endParaRPr>
          </a:p>
          <a:p>
            <a:r>
              <a:rPr lang="en-US" sz="1800" dirty="0">
                <a:solidFill>
                  <a:prstClr val="black"/>
                </a:solidFill>
                <a:latin typeface="Arial"/>
              </a:rPr>
              <a:t>+18 pts</a:t>
            </a:r>
          </a:p>
          <a:p>
            <a:endParaRPr lang="en-US" sz="1800" dirty="0">
              <a:solidFill>
                <a:prstClr val="black"/>
              </a:solidFill>
              <a:latin typeface="Arial"/>
            </a:endParaRPr>
          </a:p>
          <a:p>
            <a:endParaRPr lang="en-US" sz="800" dirty="0">
              <a:solidFill>
                <a:prstClr val="black"/>
              </a:solidFill>
              <a:latin typeface="Arial"/>
            </a:endParaRPr>
          </a:p>
          <a:p>
            <a:endParaRPr lang="en-US" sz="1800" dirty="0">
              <a:solidFill>
                <a:prstClr val="black"/>
              </a:solidFill>
              <a:latin typeface="Arial"/>
            </a:endParaRPr>
          </a:p>
          <a:p>
            <a:r>
              <a:rPr lang="en-US" sz="1800" dirty="0">
                <a:solidFill>
                  <a:prstClr val="black"/>
                </a:solidFill>
                <a:latin typeface="Arial"/>
              </a:rPr>
              <a:t>+15 pts</a:t>
            </a:r>
          </a:p>
          <a:p>
            <a:endParaRPr lang="en-US" sz="1800" dirty="0">
              <a:solidFill>
                <a:prstClr val="black"/>
              </a:solidFill>
              <a:latin typeface="Arial"/>
            </a:endParaRPr>
          </a:p>
          <a:p>
            <a:endParaRPr lang="en-US" sz="800" dirty="0">
              <a:solidFill>
                <a:prstClr val="black"/>
              </a:solidFill>
              <a:latin typeface="Arial"/>
            </a:endParaRPr>
          </a:p>
          <a:p>
            <a:endParaRPr lang="en-US" sz="1200" dirty="0">
              <a:solidFill>
                <a:prstClr val="black"/>
              </a:solidFill>
              <a:latin typeface="Arial"/>
            </a:endParaRPr>
          </a:p>
          <a:p>
            <a:r>
              <a:rPr lang="en-US" sz="1800" dirty="0">
                <a:solidFill>
                  <a:prstClr val="black"/>
                </a:solidFill>
                <a:latin typeface="Arial"/>
              </a:rPr>
              <a:t>+12 pts</a:t>
            </a:r>
          </a:p>
        </p:txBody>
      </p:sp>
      <p:graphicFrame>
        <p:nvGraphicFramePr>
          <p:cNvPr id="6" name="Chart 5"/>
          <p:cNvGraphicFramePr>
            <a:graphicFrameLocks noGrp="1"/>
          </p:cNvGraphicFramePr>
          <p:nvPr/>
        </p:nvGraphicFramePr>
        <p:xfrm>
          <a:off x="0" y="914400"/>
          <a:ext cx="9144000"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0896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Grp="1"/>
          </p:cNvGraphicFramePr>
          <p:nvPr/>
        </p:nvGraphicFramePr>
        <p:xfrm>
          <a:off x="228600" y="1143000"/>
          <a:ext cx="8610600" cy="55245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
        <p:nvSpPr>
          <p:cNvPr id="5" name="Rectangle 4"/>
          <p:cNvSpPr/>
          <p:nvPr/>
        </p:nvSpPr>
        <p:spPr>
          <a:xfrm>
            <a:off x="8108259" y="1905000"/>
            <a:ext cx="1264341" cy="423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800" dirty="0">
                <a:solidFill>
                  <a:prstClr val="black"/>
                </a:solidFill>
                <a:latin typeface="Arial"/>
              </a:rPr>
              <a:t>-46 pts</a:t>
            </a:r>
          </a:p>
          <a:p>
            <a:endParaRPr lang="en-US" sz="1800" dirty="0">
              <a:solidFill>
                <a:prstClr val="black"/>
              </a:solidFill>
              <a:latin typeface="Arial"/>
            </a:endParaRPr>
          </a:p>
          <a:p>
            <a:endParaRPr lang="en-US" sz="800" dirty="0">
              <a:solidFill>
                <a:prstClr val="black"/>
              </a:solidFill>
              <a:latin typeface="Arial"/>
            </a:endParaRPr>
          </a:p>
          <a:p>
            <a:endParaRPr lang="en-US" sz="1800" dirty="0">
              <a:solidFill>
                <a:prstClr val="black"/>
              </a:solidFill>
              <a:latin typeface="Arial"/>
            </a:endParaRPr>
          </a:p>
          <a:p>
            <a:r>
              <a:rPr lang="en-US" sz="1800" dirty="0">
                <a:solidFill>
                  <a:prstClr val="black"/>
                </a:solidFill>
                <a:latin typeface="Arial"/>
              </a:rPr>
              <a:t>-16 pts</a:t>
            </a:r>
          </a:p>
          <a:p>
            <a:endParaRPr lang="en-US" sz="1800" dirty="0">
              <a:solidFill>
                <a:prstClr val="black"/>
              </a:solidFill>
              <a:latin typeface="Arial"/>
            </a:endParaRPr>
          </a:p>
          <a:p>
            <a:endParaRPr lang="en-US" sz="800" dirty="0">
              <a:solidFill>
                <a:prstClr val="black"/>
              </a:solidFill>
              <a:latin typeface="Arial"/>
            </a:endParaRPr>
          </a:p>
          <a:p>
            <a:endParaRPr lang="en-US" sz="1800" dirty="0">
              <a:solidFill>
                <a:prstClr val="black"/>
              </a:solidFill>
              <a:latin typeface="Arial"/>
            </a:endParaRPr>
          </a:p>
          <a:p>
            <a:r>
              <a:rPr lang="en-US" sz="1800" dirty="0">
                <a:solidFill>
                  <a:prstClr val="black"/>
                </a:solidFill>
                <a:latin typeface="Arial"/>
              </a:rPr>
              <a:t>-15 pts</a:t>
            </a:r>
          </a:p>
          <a:p>
            <a:endParaRPr lang="en-US" sz="1800" dirty="0">
              <a:solidFill>
                <a:prstClr val="black"/>
              </a:solidFill>
              <a:latin typeface="Arial"/>
            </a:endParaRPr>
          </a:p>
          <a:p>
            <a:endParaRPr lang="en-US" sz="800" dirty="0">
              <a:solidFill>
                <a:prstClr val="black"/>
              </a:solidFill>
              <a:latin typeface="Arial"/>
            </a:endParaRPr>
          </a:p>
          <a:p>
            <a:endParaRPr lang="en-US" sz="1800" dirty="0">
              <a:solidFill>
                <a:prstClr val="black"/>
              </a:solidFill>
              <a:latin typeface="Arial"/>
            </a:endParaRPr>
          </a:p>
          <a:p>
            <a:r>
              <a:rPr lang="en-US" sz="1800" dirty="0">
                <a:solidFill>
                  <a:prstClr val="black"/>
                </a:solidFill>
                <a:latin typeface="Arial"/>
              </a:rPr>
              <a:t>-13 pts</a:t>
            </a:r>
          </a:p>
          <a:p>
            <a:endParaRPr lang="en-US" sz="1800" dirty="0">
              <a:solidFill>
                <a:prstClr val="black"/>
              </a:solidFill>
              <a:latin typeface="Arial"/>
            </a:endParaRPr>
          </a:p>
          <a:p>
            <a:endParaRPr lang="en-US" sz="800" dirty="0">
              <a:solidFill>
                <a:prstClr val="black"/>
              </a:solidFill>
              <a:latin typeface="Arial"/>
            </a:endParaRPr>
          </a:p>
          <a:p>
            <a:endParaRPr lang="en-US" sz="1200" dirty="0">
              <a:solidFill>
                <a:prstClr val="black"/>
              </a:solidFill>
              <a:latin typeface="Arial"/>
            </a:endParaRPr>
          </a:p>
          <a:p>
            <a:r>
              <a:rPr lang="en-US" sz="1800" dirty="0">
                <a:solidFill>
                  <a:prstClr val="black"/>
                </a:solidFill>
                <a:latin typeface="Arial"/>
              </a:rPr>
              <a:t>-11 pts</a:t>
            </a:r>
          </a:p>
        </p:txBody>
      </p:sp>
      <p:sp>
        <p:nvSpPr>
          <p:cNvPr id="6" name="Text Box 1"/>
          <p:cNvSpPr txBox="1">
            <a:spLocks noChangeArrowheads="1"/>
          </p:cNvSpPr>
          <p:nvPr/>
        </p:nvSpPr>
        <p:spPr bwMode="auto">
          <a:xfrm>
            <a:off x="2286000" y="152400"/>
            <a:ext cx="4569714" cy="691122"/>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2400" b="1" dirty="0">
                <a:solidFill>
                  <a:srgbClr val="000000"/>
                </a:solidFill>
                <a:latin typeface="Arial"/>
                <a:ea typeface="Arial"/>
                <a:cs typeface="Arial"/>
              </a:rPr>
              <a:t>The Taliban in Helmand</a:t>
            </a:r>
            <a:endParaRPr lang="en-US" sz="1000" dirty="0">
              <a:solidFill>
                <a:srgbClr val="000000"/>
              </a:solidFill>
              <a:latin typeface="Arial"/>
              <a:ea typeface="Arial"/>
              <a:cs typeface="Arial"/>
            </a:endParaRPr>
          </a:p>
          <a:p>
            <a:pPr algn="ctr">
              <a:defRPr sz="1000"/>
            </a:pPr>
            <a:r>
              <a:rPr lang="en-US" sz="1200" dirty="0">
                <a:solidFill>
                  <a:srgbClr val="000000"/>
                </a:solidFill>
                <a:latin typeface="Arial"/>
                <a:ea typeface="Arial"/>
                <a:cs typeface="Arial"/>
              </a:rPr>
              <a:t> ABC News/BBC/ARD/Washington Post poll</a:t>
            </a:r>
          </a:p>
        </p:txBody>
      </p:sp>
    </p:spTree>
    <p:extLst>
      <p:ext uri="{BB962C8B-B14F-4D97-AF65-F5344CB8AC3E}">
        <p14:creationId xmlns:p14="http://schemas.microsoft.com/office/powerpoint/2010/main" val="33730354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Grp="1"/>
          </p:cNvGraphicFramePr>
          <p:nvPr/>
        </p:nvGraphicFramePr>
        <p:xfrm>
          <a:off x="0" y="838200"/>
          <a:ext cx="8572500" cy="582930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
        <p:nvSpPr>
          <p:cNvPr id="5" name="Rectangle 4"/>
          <p:cNvSpPr/>
          <p:nvPr/>
        </p:nvSpPr>
        <p:spPr>
          <a:xfrm>
            <a:off x="7620000" y="1600200"/>
            <a:ext cx="1264341" cy="4284186"/>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1800" dirty="0">
                <a:solidFill>
                  <a:prstClr val="black"/>
                </a:solidFill>
                <a:latin typeface="Arial"/>
              </a:rPr>
              <a:t>+53 pts</a:t>
            </a:r>
          </a:p>
          <a:p>
            <a:endParaRPr lang="en-US" sz="3600" dirty="0">
              <a:solidFill>
                <a:prstClr val="black"/>
              </a:solidFill>
              <a:latin typeface="Arial"/>
            </a:endParaRPr>
          </a:p>
          <a:p>
            <a:r>
              <a:rPr lang="en-US" sz="1800" dirty="0">
                <a:solidFill>
                  <a:prstClr val="black"/>
                </a:solidFill>
                <a:latin typeface="Arial"/>
              </a:rPr>
              <a:t>+45 pts</a:t>
            </a:r>
          </a:p>
          <a:p>
            <a:endParaRPr lang="en-US" sz="3600" dirty="0">
              <a:solidFill>
                <a:prstClr val="black"/>
              </a:solidFill>
              <a:latin typeface="Arial"/>
            </a:endParaRPr>
          </a:p>
          <a:p>
            <a:r>
              <a:rPr lang="en-US" sz="1800" dirty="0">
                <a:solidFill>
                  <a:prstClr val="black"/>
                </a:solidFill>
                <a:latin typeface="Arial"/>
              </a:rPr>
              <a:t>+45 pts</a:t>
            </a:r>
          </a:p>
          <a:p>
            <a:endParaRPr lang="en-US" sz="4000" dirty="0">
              <a:solidFill>
                <a:prstClr val="black"/>
              </a:solidFill>
              <a:latin typeface="Arial"/>
            </a:endParaRPr>
          </a:p>
          <a:p>
            <a:r>
              <a:rPr lang="en-US" sz="1800" dirty="0">
                <a:solidFill>
                  <a:prstClr val="black"/>
                </a:solidFill>
                <a:latin typeface="Arial"/>
              </a:rPr>
              <a:t>+35 pts</a:t>
            </a:r>
          </a:p>
          <a:p>
            <a:endParaRPr lang="en-US" sz="4000" dirty="0">
              <a:solidFill>
                <a:prstClr val="black"/>
              </a:solidFill>
              <a:latin typeface="Arial"/>
            </a:endParaRPr>
          </a:p>
          <a:p>
            <a:r>
              <a:rPr lang="en-US" sz="1800" dirty="0">
                <a:solidFill>
                  <a:prstClr val="black"/>
                </a:solidFill>
                <a:latin typeface="Arial"/>
              </a:rPr>
              <a:t>+27 pts</a:t>
            </a:r>
          </a:p>
          <a:p>
            <a:endParaRPr lang="en-US" sz="3600" dirty="0">
              <a:solidFill>
                <a:prstClr val="black"/>
              </a:solidFill>
              <a:latin typeface="Arial"/>
            </a:endParaRPr>
          </a:p>
          <a:p>
            <a:r>
              <a:rPr lang="en-US" sz="1800" dirty="0">
                <a:solidFill>
                  <a:prstClr val="black"/>
                </a:solidFill>
                <a:latin typeface="Arial"/>
              </a:rPr>
              <a:t>+24 pts</a:t>
            </a:r>
          </a:p>
        </p:txBody>
      </p:sp>
      <p:sp>
        <p:nvSpPr>
          <p:cNvPr id="6" name="Text Box 1"/>
          <p:cNvSpPr txBox="1">
            <a:spLocks noChangeArrowheads="1"/>
          </p:cNvSpPr>
          <p:nvPr/>
        </p:nvSpPr>
        <p:spPr bwMode="auto">
          <a:xfrm>
            <a:off x="609600" y="228600"/>
            <a:ext cx="8019563" cy="691122"/>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2400" b="1" dirty="0">
                <a:solidFill>
                  <a:srgbClr val="000000"/>
                </a:solidFill>
                <a:latin typeface="Arial"/>
                <a:ea typeface="Arial"/>
                <a:cs typeface="Arial"/>
              </a:rPr>
              <a:t>Positive Ratings of Living Conditions in Helmand</a:t>
            </a:r>
            <a:endParaRPr lang="en-US" sz="1000" dirty="0">
              <a:solidFill>
                <a:srgbClr val="000000"/>
              </a:solidFill>
              <a:latin typeface="Arial"/>
              <a:ea typeface="Arial"/>
              <a:cs typeface="Arial"/>
            </a:endParaRPr>
          </a:p>
          <a:p>
            <a:pPr algn="ctr">
              <a:defRPr sz="1000"/>
            </a:pPr>
            <a:r>
              <a:rPr lang="en-US" sz="1200" dirty="0">
                <a:solidFill>
                  <a:srgbClr val="000000"/>
                </a:solidFill>
                <a:latin typeface="Arial"/>
                <a:ea typeface="Arial"/>
                <a:cs typeface="Arial"/>
              </a:rPr>
              <a:t> ABC News/BBC/ARD/Washington Post poll</a:t>
            </a:r>
          </a:p>
        </p:txBody>
      </p:sp>
    </p:spTree>
    <p:extLst>
      <p:ext uri="{BB962C8B-B14F-4D97-AF65-F5344CB8AC3E}">
        <p14:creationId xmlns:p14="http://schemas.microsoft.com/office/powerpoint/2010/main" val="2973572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noGrp="1"/>
          </p:cNvGraphicFramePr>
          <p:nvPr/>
        </p:nvGraphicFramePr>
        <p:xfrm>
          <a:off x="152400" y="838200"/>
          <a:ext cx="8572500" cy="58293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
        <p:nvSpPr>
          <p:cNvPr id="5" name="Text Box 1"/>
          <p:cNvSpPr txBox="1">
            <a:spLocks noChangeArrowheads="1"/>
          </p:cNvSpPr>
          <p:nvPr/>
        </p:nvSpPr>
        <p:spPr bwMode="auto">
          <a:xfrm>
            <a:off x="1600200" y="228600"/>
            <a:ext cx="6011294" cy="691122"/>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2400" b="1" dirty="0">
                <a:solidFill>
                  <a:srgbClr val="000000"/>
                </a:solidFill>
                <a:latin typeface="Arial"/>
                <a:ea typeface="Arial"/>
                <a:cs typeface="Arial"/>
              </a:rPr>
              <a:t>Attitudes Towards the U.S. in Kandahar</a:t>
            </a:r>
            <a:endParaRPr lang="en-US" sz="1000" dirty="0">
              <a:solidFill>
                <a:srgbClr val="000000"/>
              </a:solidFill>
              <a:latin typeface="Arial"/>
              <a:ea typeface="Arial"/>
              <a:cs typeface="Arial"/>
            </a:endParaRPr>
          </a:p>
          <a:p>
            <a:pPr algn="ctr">
              <a:defRPr sz="1000"/>
            </a:pPr>
            <a:r>
              <a:rPr lang="en-US" sz="1200" dirty="0">
                <a:solidFill>
                  <a:srgbClr val="000000"/>
                </a:solidFill>
                <a:latin typeface="Arial"/>
                <a:ea typeface="Arial"/>
                <a:cs typeface="Arial"/>
              </a:rPr>
              <a:t> ABC News/BBC/ARD/Washington Post poll</a:t>
            </a:r>
          </a:p>
        </p:txBody>
      </p:sp>
      <p:sp>
        <p:nvSpPr>
          <p:cNvPr id="6" name="Rectangle 5"/>
          <p:cNvSpPr/>
          <p:nvPr/>
        </p:nvSpPr>
        <p:spPr>
          <a:xfrm>
            <a:off x="7315200" y="1634045"/>
            <a:ext cx="1185319" cy="423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sz="1000"/>
            </a:pPr>
            <a:r>
              <a:rPr lang="en-US" sz="1800" dirty="0">
                <a:solidFill>
                  <a:srgbClr val="000000"/>
                </a:solidFill>
                <a:latin typeface="Arial"/>
                <a:ea typeface="Arial"/>
                <a:cs typeface="Arial"/>
              </a:rPr>
              <a:t>+24 pts</a:t>
            </a:r>
          </a:p>
          <a:p>
            <a:pPr>
              <a:defRPr sz="1000"/>
            </a:pPr>
            <a:endParaRPr lang="en-US" sz="1800" dirty="0">
              <a:solidFill>
                <a:srgbClr val="000000"/>
              </a:solidFill>
              <a:latin typeface="Arial"/>
              <a:ea typeface="Arial"/>
              <a:cs typeface="Arial"/>
            </a:endParaRPr>
          </a:p>
          <a:p>
            <a:pPr>
              <a:defRPr sz="1000"/>
            </a:pPr>
            <a:endParaRPr lang="en-US" sz="1400" dirty="0">
              <a:solidFill>
                <a:srgbClr val="000000"/>
              </a:solidFill>
              <a:latin typeface="Arial"/>
              <a:ea typeface="Arial"/>
              <a:cs typeface="Arial"/>
            </a:endParaRPr>
          </a:p>
          <a:p>
            <a:pPr>
              <a:defRPr sz="1000"/>
            </a:pPr>
            <a:endParaRPr lang="en-US" sz="1800" dirty="0">
              <a:solidFill>
                <a:srgbClr val="000000"/>
              </a:solidFill>
              <a:latin typeface="Arial"/>
              <a:ea typeface="Arial"/>
              <a:cs typeface="Arial"/>
            </a:endParaRPr>
          </a:p>
          <a:p>
            <a:pPr>
              <a:defRPr sz="1000"/>
            </a:pPr>
            <a:r>
              <a:rPr lang="en-US" sz="1800" dirty="0">
                <a:solidFill>
                  <a:srgbClr val="000000"/>
                </a:solidFill>
                <a:latin typeface="Arial"/>
                <a:ea typeface="Arial"/>
                <a:cs typeface="Arial"/>
              </a:rPr>
              <a:t>+22 pts</a:t>
            </a:r>
          </a:p>
          <a:p>
            <a:pPr>
              <a:defRPr sz="1000"/>
            </a:pPr>
            <a:endParaRPr lang="en-US" sz="1800" dirty="0">
              <a:solidFill>
                <a:srgbClr val="000000"/>
              </a:solidFill>
              <a:latin typeface="Arial"/>
              <a:ea typeface="Arial"/>
              <a:cs typeface="Arial"/>
            </a:endParaRPr>
          </a:p>
          <a:p>
            <a:pPr>
              <a:defRPr sz="1000"/>
            </a:pPr>
            <a:endParaRPr lang="en-US" sz="800" dirty="0">
              <a:solidFill>
                <a:srgbClr val="000000"/>
              </a:solidFill>
              <a:latin typeface="Arial"/>
              <a:ea typeface="Arial"/>
              <a:cs typeface="Arial"/>
            </a:endParaRPr>
          </a:p>
          <a:p>
            <a:pPr>
              <a:defRPr sz="1000"/>
            </a:pPr>
            <a:endParaRPr lang="en-US" sz="2800" dirty="0">
              <a:solidFill>
                <a:srgbClr val="000000"/>
              </a:solidFill>
              <a:latin typeface="Arial"/>
              <a:ea typeface="Arial"/>
              <a:cs typeface="Arial"/>
            </a:endParaRPr>
          </a:p>
          <a:p>
            <a:pPr>
              <a:defRPr sz="1000"/>
            </a:pPr>
            <a:r>
              <a:rPr lang="en-US" sz="1800" dirty="0">
                <a:solidFill>
                  <a:srgbClr val="000000"/>
                </a:solidFill>
                <a:latin typeface="Arial"/>
                <a:ea typeface="Arial"/>
                <a:cs typeface="Arial"/>
              </a:rPr>
              <a:t>+27 pts</a:t>
            </a:r>
            <a:endParaRPr lang="en-US" sz="1800" dirty="0" smtClean="0">
              <a:solidFill>
                <a:srgbClr val="000000"/>
              </a:solidFill>
              <a:latin typeface="Arial"/>
              <a:ea typeface="Arial"/>
              <a:cs typeface="Arial"/>
            </a:endParaRPr>
          </a:p>
          <a:p>
            <a:pPr>
              <a:defRPr sz="1000"/>
            </a:pPr>
            <a:endParaRPr lang="en-US" sz="1200" dirty="0" smtClean="0">
              <a:solidFill>
                <a:srgbClr val="000000"/>
              </a:solidFill>
              <a:latin typeface="Arial"/>
              <a:ea typeface="Arial"/>
              <a:cs typeface="Arial"/>
            </a:endParaRPr>
          </a:p>
          <a:p>
            <a:pPr>
              <a:defRPr sz="1000"/>
            </a:pPr>
            <a:endParaRPr lang="en-US" sz="3200" dirty="0">
              <a:solidFill>
                <a:srgbClr val="000000"/>
              </a:solidFill>
              <a:latin typeface="Arial"/>
              <a:ea typeface="Arial"/>
              <a:cs typeface="Arial"/>
            </a:endParaRPr>
          </a:p>
          <a:p>
            <a:pPr>
              <a:defRPr sz="1000"/>
            </a:pPr>
            <a:r>
              <a:rPr lang="en-US" sz="1800" dirty="0">
                <a:solidFill>
                  <a:srgbClr val="000000"/>
                </a:solidFill>
                <a:latin typeface="Arial"/>
                <a:ea typeface="Arial"/>
                <a:cs typeface="Arial"/>
              </a:rPr>
              <a:t>+17 pts</a:t>
            </a:r>
          </a:p>
          <a:p>
            <a:pPr>
              <a:defRPr sz="1000"/>
            </a:pPr>
            <a:endParaRPr lang="en-US" sz="3200" dirty="0">
              <a:solidFill>
                <a:srgbClr val="000000"/>
              </a:solidFill>
              <a:latin typeface="Arial"/>
              <a:ea typeface="Arial"/>
              <a:cs typeface="Arial"/>
            </a:endParaRPr>
          </a:p>
          <a:p>
            <a:pPr>
              <a:defRPr sz="1000"/>
            </a:pPr>
            <a:endParaRPr lang="en-US" sz="800" dirty="0">
              <a:solidFill>
                <a:srgbClr val="000000"/>
              </a:solidFill>
              <a:latin typeface="Arial"/>
              <a:ea typeface="Arial"/>
              <a:cs typeface="Arial"/>
            </a:endParaRPr>
          </a:p>
          <a:p>
            <a:pPr>
              <a:defRPr sz="1000"/>
            </a:pPr>
            <a:endParaRPr lang="en-US" sz="1200" dirty="0">
              <a:solidFill>
                <a:srgbClr val="000000"/>
              </a:solidFill>
              <a:latin typeface="Arial"/>
              <a:ea typeface="Arial"/>
              <a:cs typeface="Arial"/>
            </a:endParaRPr>
          </a:p>
          <a:p>
            <a:pPr>
              <a:defRPr sz="1000"/>
            </a:pPr>
            <a:r>
              <a:rPr lang="en-US" sz="1800" dirty="0">
                <a:solidFill>
                  <a:srgbClr val="000000"/>
                </a:solidFill>
                <a:latin typeface="Arial"/>
                <a:ea typeface="Arial"/>
                <a:cs typeface="Arial"/>
              </a:rPr>
              <a:t>+20 pts</a:t>
            </a:r>
          </a:p>
        </p:txBody>
      </p:sp>
    </p:spTree>
    <p:extLst>
      <p:ext uri="{BB962C8B-B14F-4D97-AF65-F5344CB8AC3E}">
        <p14:creationId xmlns:p14="http://schemas.microsoft.com/office/powerpoint/2010/main" val="55777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
        <p:nvSpPr>
          <p:cNvPr id="4" name="Rectangle 3"/>
          <p:cNvSpPr/>
          <p:nvPr/>
        </p:nvSpPr>
        <p:spPr>
          <a:xfrm>
            <a:off x="7543800" y="1938845"/>
            <a:ext cx="1185319" cy="423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sz="1000"/>
            </a:pPr>
            <a:r>
              <a:rPr lang="en-US" sz="1800" dirty="0">
                <a:solidFill>
                  <a:srgbClr val="000000"/>
                </a:solidFill>
                <a:latin typeface="Arial"/>
                <a:ea typeface="Arial"/>
                <a:cs typeface="Arial"/>
              </a:rPr>
              <a:t>-17 pts</a:t>
            </a:r>
          </a:p>
          <a:p>
            <a:pPr>
              <a:defRPr sz="1000"/>
            </a:pPr>
            <a:endParaRPr lang="en-US" sz="1800" dirty="0">
              <a:solidFill>
                <a:srgbClr val="000000"/>
              </a:solidFill>
              <a:latin typeface="Arial"/>
              <a:ea typeface="Arial"/>
              <a:cs typeface="Arial"/>
            </a:endParaRPr>
          </a:p>
          <a:p>
            <a:pPr>
              <a:defRPr sz="1000"/>
            </a:pPr>
            <a:endParaRPr lang="en-US" sz="800" dirty="0">
              <a:solidFill>
                <a:srgbClr val="000000"/>
              </a:solidFill>
              <a:latin typeface="Arial"/>
              <a:ea typeface="Arial"/>
              <a:cs typeface="Arial"/>
            </a:endParaRPr>
          </a:p>
          <a:p>
            <a:pPr>
              <a:defRPr sz="1000"/>
            </a:pPr>
            <a:r>
              <a:rPr lang="en-US" sz="1800" u="sng" dirty="0">
                <a:solidFill>
                  <a:srgbClr val="000000"/>
                </a:solidFill>
                <a:latin typeface="Arial"/>
                <a:ea typeface="Arial"/>
                <a:cs typeface="Arial"/>
              </a:rPr>
              <a:t>But...</a:t>
            </a:r>
          </a:p>
          <a:p>
            <a:pPr>
              <a:defRPr sz="1000"/>
            </a:pPr>
            <a:r>
              <a:rPr lang="en-US" sz="1800" dirty="0">
                <a:solidFill>
                  <a:srgbClr val="000000"/>
                </a:solidFill>
                <a:latin typeface="Arial"/>
                <a:ea typeface="Arial"/>
                <a:cs typeface="Arial"/>
              </a:rPr>
              <a:t>+9 pts</a:t>
            </a:r>
          </a:p>
          <a:p>
            <a:pPr>
              <a:defRPr sz="1000"/>
            </a:pPr>
            <a:endParaRPr lang="en-US" sz="1800" dirty="0">
              <a:solidFill>
                <a:srgbClr val="000000"/>
              </a:solidFill>
              <a:latin typeface="Arial"/>
              <a:ea typeface="Arial"/>
              <a:cs typeface="Arial"/>
            </a:endParaRPr>
          </a:p>
          <a:p>
            <a:pPr>
              <a:defRPr sz="1000"/>
            </a:pPr>
            <a:endParaRPr lang="en-US" sz="800" dirty="0">
              <a:solidFill>
                <a:srgbClr val="000000"/>
              </a:solidFill>
              <a:latin typeface="Arial"/>
              <a:ea typeface="Arial"/>
              <a:cs typeface="Arial"/>
            </a:endParaRPr>
          </a:p>
          <a:p>
            <a:pPr>
              <a:defRPr sz="1000"/>
            </a:pPr>
            <a:endParaRPr lang="en-US" sz="1800" dirty="0">
              <a:solidFill>
                <a:srgbClr val="000000"/>
              </a:solidFill>
              <a:latin typeface="Arial"/>
              <a:ea typeface="Arial"/>
              <a:cs typeface="Arial"/>
            </a:endParaRPr>
          </a:p>
          <a:p>
            <a:pPr>
              <a:defRPr sz="1000"/>
            </a:pPr>
            <a:r>
              <a:rPr lang="en-US" sz="1800" dirty="0">
                <a:solidFill>
                  <a:srgbClr val="000000"/>
                </a:solidFill>
                <a:latin typeface="Arial"/>
                <a:ea typeface="Arial"/>
                <a:cs typeface="Arial"/>
              </a:rPr>
              <a:t>+16 pts</a:t>
            </a:r>
          </a:p>
          <a:p>
            <a:pPr>
              <a:defRPr sz="1000"/>
            </a:pPr>
            <a:endParaRPr lang="en-US" sz="1800" dirty="0">
              <a:solidFill>
                <a:srgbClr val="000000"/>
              </a:solidFill>
              <a:latin typeface="Arial"/>
              <a:ea typeface="Arial"/>
              <a:cs typeface="Arial"/>
            </a:endParaRPr>
          </a:p>
          <a:p>
            <a:pPr>
              <a:defRPr sz="1000"/>
            </a:pPr>
            <a:endParaRPr lang="en-US" sz="800" dirty="0">
              <a:solidFill>
                <a:srgbClr val="000000"/>
              </a:solidFill>
              <a:latin typeface="Arial"/>
              <a:ea typeface="Arial"/>
              <a:cs typeface="Arial"/>
            </a:endParaRPr>
          </a:p>
          <a:p>
            <a:pPr>
              <a:defRPr sz="1000"/>
            </a:pPr>
            <a:endParaRPr lang="en-US" sz="1800" dirty="0">
              <a:solidFill>
                <a:srgbClr val="000000"/>
              </a:solidFill>
              <a:latin typeface="Arial"/>
              <a:ea typeface="Arial"/>
              <a:cs typeface="Arial"/>
            </a:endParaRPr>
          </a:p>
          <a:p>
            <a:pPr>
              <a:defRPr sz="1000"/>
            </a:pPr>
            <a:r>
              <a:rPr lang="en-US" sz="1800" dirty="0">
                <a:solidFill>
                  <a:srgbClr val="000000"/>
                </a:solidFill>
                <a:latin typeface="Arial"/>
                <a:ea typeface="Arial"/>
                <a:cs typeface="Arial"/>
              </a:rPr>
              <a:t>+17 pts</a:t>
            </a:r>
          </a:p>
          <a:p>
            <a:pPr>
              <a:defRPr sz="1000"/>
            </a:pPr>
            <a:endParaRPr lang="en-US" sz="1800" dirty="0">
              <a:solidFill>
                <a:srgbClr val="000000"/>
              </a:solidFill>
              <a:latin typeface="Arial"/>
              <a:ea typeface="Arial"/>
              <a:cs typeface="Arial"/>
            </a:endParaRPr>
          </a:p>
          <a:p>
            <a:pPr>
              <a:defRPr sz="1000"/>
            </a:pPr>
            <a:endParaRPr lang="en-US" sz="800" dirty="0">
              <a:solidFill>
                <a:srgbClr val="000000"/>
              </a:solidFill>
              <a:latin typeface="Arial"/>
              <a:ea typeface="Arial"/>
              <a:cs typeface="Arial"/>
            </a:endParaRPr>
          </a:p>
          <a:p>
            <a:pPr>
              <a:defRPr sz="1000"/>
            </a:pPr>
            <a:endParaRPr lang="en-US" sz="1200" dirty="0">
              <a:solidFill>
                <a:srgbClr val="000000"/>
              </a:solidFill>
              <a:latin typeface="Arial"/>
              <a:ea typeface="Arial"/>
              <a:cs typeface="Arial"/>
            </a:endParaRPr>
          </a:p>
          <a:p>
            <a:pPr>
              <a:defRPr sz="1000"/>
            </a:pPr>
            <a:r>
              <a:rPr lang="en-US" sz="1800" dirty="0">
                <a:solidFill>
                  <a:srgbClr val="000000"/>
                </a:solidFill>
                <a:latin typeface="Arial"/>
                <a:ea typeface="Arial"/>
                <a:cs typeface="Arial"/>
              </a:rPr>
              <a:t>+20 pts</a:t>
            </a:r>
          </a:p>
        </p:txBody>
      </p:sp>
      <p:sp>
        <p:nvSpPr>
          <p:cNvPr id="6" name="Text Box 1"/>
          <p:cNvSpPr txBox="1">
            <a:spLocks noChangeArrowheads="1"/>
          </p:cNvSpPr>
          <p:nvPr/>
        </p:nvSpPr>
        <p:spPr bwMode="auto">
          <a:xfrm>
            <a:off x="2421493" y="457200"/>
            <a:ext cx="4284107" cy="691122"/>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2400" b="1" dirty="0">
                <a:solidFill>
                  <a:srgbClr val="000000"/>
                </a:solidFill>
                <a:latin typeface="Arial"/>
                <a:ea typeface="Arial"/>
                <a:cs typeface="Arial"/>
              </a:rPr>
              <a:t>The Taliban in Kandahar</a:t>
            </a:r>
            <a:endParaRPr lang="en-US" sz="1000" dirty="0">
              <a:solidFill>
                <a:srgbClr val="000000"/>
              </a:solidFill>
              <a:latin typeface="Arial"/>
              <a:ea typeface="Arial"/>
              <a:cs typeface="Arial"/>
            </a:endParaRPr>
          </a:p>
          <a:p>
            <a:pPr algn="ctr">
              <a:defRPr sz="1000"/>
            </a:pPr>
            <a:r>
              <a:rPr lang="en-US" sz="1200" dirty="0">
                <a:solidFill>
                  <a:srgbClr val="000000"/>
                </a:solidFill>
                <a:latin typeface="Arial"/>
                <a:ea typeface="Arial"/>
                <a:cs typeface="Arial"/>
              </a:rPr>
              <a:t> ABC News/BBC/ARD/Washington Post </a:t>
            </a:r>
            <a:r>
              <a:rPr lang="en-US" sz="1200" dirty="0" smtClean="0">
                <a:solidFill>
                  <a:srgbClr val="000000"/>
                </a:solidFill>
                <a:latin typeface="Arial"/>
                <a:ea typeface="Arial"/>
                <a:cs typeface="Arial"/>
              </a:rPr>
              <a:t>poll</a:t>
            </a:r>
            <a:endParaRPr lang="en-US" sz="1200" dirty="0">
              <a:solidFill>
                <a:srgbClr val="000000"/>
              </a:solidFill>
              <a:latin typeface="Arial"/>
              <a:ea typeface="Arial"/>
              <a:cs typeface="Arial"/>
            </a:endParaRPr>
          </a:p>
        </p:txBody>
      </p:sp>
      <p:graphicFrame>
        <p:nvGraphicFramePr>
          <p:cNvPr id="7" name="Chart 6"/>
          <p:cNvGraphicFramePr>
            <a:graphicFrameLocks noGrp="1"/>
          </p:cNvGraphicFramePr>
          <p:nvPr/>
        </p:nvGraphicFramePr>
        <p:xfrm>
          <a:off x="304800" y="1143000"/>
          <a:ext cx="8629650" cy="52768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27052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33400" y="876300"/>
            <a:ext cx="7848600" cy="685800"/>
          </a:xfrm>
        </p:spPr>
        <p:txBody>
          <a:bodyPr/>
          <a:lstStyle/>
          <a:p>
            <a:pPr algn="l" eaLnBrk="1" hangingPunct="1">
              <a:lnSpc>
                <a:spcPct val="80000"/>
              </a:lnSpc>
            </a:pPr>
            <a:r>
              <a:rPr lang="en-US" dirty="0" smtClean="0"/>
              <a:t>Specs., cont.</a:t>
            </a:r>
          </a:p>
        </p:txBody>
      </p:sp>
      <p:sp>
        <p:nvSpPr>
          <p:cNvPr id="5123" name="Content Placeholder 2"/>
          <p:cNvSpPr>
            <a:spLocks noGrp="1"/>
          </p:cNvSpPr>
          <p:nvPr>
            <p:ph idx="1"/>
          </p:nvPr>
        </p:nvSpPr>
        <p:spPr>
          <a:xfrm>
            <a:off x="457200" y="2076903"/>
            <a:ext cx="8305800" cy="4400097"/>
          </a:xfrm>
        </p:spPr>
        <p:txBody>
          <a:bodyPr>
            <a:normAutofit lnSpcReduction="10000"/>
          </a:bodyPr>
          <a:lstStyle/>
          <a:p>
            <a:pPr>
              <a:lnSpc>
                <a:spcPct val="80000"/>
              </a:lnSpc>
            </a:pPr>
            <a:r>
              <a:rPr lang="en-US" sz="2400" dirty="0" err="1"/>
              <a:t>Noncoverage</a:t>
            </a:r>
            <a:r>
              <a:rPr lang="en-US" sz="2400" dirty="0"/>
              <a:t>: 59 of country’s 398 districts were inaccessible for security reasons; 75 inaccessible to women interviewers. </a:t>
            </a:r>
            <a:r>
              <a:rPr lang="en-US" sz="2400" dirty="0" err="1"/>
              <a:t>Noncoverage</a:t>
            </a:r>
            <a:r>
              <a:rPr lang="en-US" sz="2400" dirty="0"/>
              <a:t> = 10% of men, 21% of women.</a:t>
            </a:r>
          </a:p>
          <a:p>
            <a:pPr marL="0" indent="0">
              <a:lnSpc>
                <a:spcPct val="80000"/>
              </a:lnSpc>
              <a:buNone/>
            </a:pPr>
            <a:endParaRPr lang="en-US" sz="2400" dirty="0"/>
          </a:p>
          <a:p>
            <a:pPr>
              <a:lnSpc>
                <a:spcPct val="80000"/>
              </a:lnSpc>
            </a:pPr>
            <a:r>
              <a:rPr lang="en-US" sz="2400" dirty="0" smtClean="0"/>
              <a:t>Replacements</a:t>
            </a:r>
            <a:r>
              <a:rPr lang="en-US" sz="2400" dirty="0"/>
              <a:t>: 18 of 116 randomly drawn districts were inaccessible (15 security, 2 weather, 1 transportation); replaced by random draw.</a:t>
            </a:r>
          </a:p>
          <a:p>
            <a:pPr eaLnBrk="1" hangingPunct="1">
              <a:lnSpc>
                <a:spcPct val="80000"/>
              </a:lnSpc>
            </a:pPr>
            <a:endParaRPr lang="en-US" sz="2400" dirty="0" smtClean="0"/>
          </a:p>
          <a:p>
            <a:pPr eaLnBrk="1" hangingPunct="1">
              <a:lnSpc>
                <a:spcPct val="80000"/>
              </a:lnSpc>
            </a:pPr>
            <a:r>
              <a:rPr lang="en-US" sz="2400" dirty="0" smtClean="0"/>
              <a:t>Weighted to population of province and sex by region using CSO population projections.</a:t>
            </a:r>
          </a:p>
          <a:p>
            <a:pPr eaLnBrk="1" hangingPunct="1">
              <a:lnSpc>
                <a:spcPct val="80000"/>
              </a:lnSpc>
              <a:buFontTx/>
              <a:buNone/>
            </a:pPr>
            <a:endParaRPr lang="en-US" sz="1400" dirty="0" smtClean="0"/>
          </a:p>
          <a:p>
            <a:pPr eaLnBrk="1" hangingPunct="1">
              <a:lnSpc>
                <a:spcPct val="80000"/>
              </a:lnSpc>
            </a:pPr>
            <a:r>
              <a:rPr lang="en-US" sz="2400" dirty="0" smtClean="0"/>
              <a:t>Average 36-minute interview. Contact rate 86 percent, co-operation rate 94 percent, net RR 81 percent, MOE 3.5 points inc. DEFF of 2.2.</a:t>
            </a:r>
          </a:p>
          <a:p>
            <a:pPr marL="0" indent="0" eaLnBrk="1" hangingPunct="1">
              <a:lnSpc>
                <a:spcPct val="80000"/>
              </a:lnSpc>
              <a:buNone/>
            </a:pPr>
            <a:endParaRPr lang="en-US" sz="2400" dirty="0" smtClean="0"/>
          </a:p>
          <a:p>
            <a:pPr eaLnBrk="1" hangingPunct="1">
              <a:buFontTx/>
              <a:buNone/>
            </a:pPr>
            <a:endParaRPr lang="en-US" sz="1400" dirty="0"/>
          </a:p>
        </p:txBody>
      </p:sp>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23678297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675" name="Subtitle 2"/>
          <p:cNvSpPr>
            <a:spLocks noGrp="1"/>
          </p:cNvSpPr>
          <p:nvPr>
            <p:ph type="subTitle" idx="1"/>
          </p:nvPr>
        </p:nvSpPr>
        <p:spPr>
          <a:xfrm>
            <a:off x="304800" y="2351315"/>
            <a:ext cx="8610600" cy="3875314"/>
          </a:xfrm>
        </p:spPr>
        <p:txBody>
          <a:bodyPr/>
          <a:lstStyle/>
          <a:p>
            <a:pPr algn="l">
              <a:spcAft>
                <a:spcPts val="1200"/>
              </a:spcAft>
              <a:buFontTx/>
              <a:buChar char="•"/>
            </a:pPr>
            <a:r>
              <a:rPr lang="en-US" dirty="0" smtClean="0">
                <a:solidFill>
                  <a:schemeClr val="bg1"/>
                </a:solidFill>
              </a:rPr>
              <a:t>Taliban has been squeezed out of Helmand/Kandahar into other regions of the country.</a:t>
            </a:r>
          </a:p>
          <a:p>
            <a:pPr lvl="1" algn="l">
              <a:spcAft>
                <a:spcPts val="1200"/>
              </a:spcAft>
              <a:buFontTx/>
              <a:buChar char="•"/>
            </a:pPr>
            <a:r>
              <a:rPr lang="en-US" dirty="0" smtClean="0">
                <a:solidFill>
                  <a:schemeClr val="bg1"/>
                </a:solidFill>
              </a:rPr>
              <a:t>Increased reports of violence / Taliban activities</a:t>
            </a:r>
          </a:p>
          <a:p>
            <a:pPr algn="l">
              <a:spcAft>
                <a:spcPts val="1200"/>
              </a:spcAft>
              <a:buFontTx/>
              <a:buChar char="•"/>
            </a:pPr>
            <a:r>
              <a:rPr lang="en-US" dirty="0" smtClean="0">
                <a:solidFill>
                  <a:schemeClr val="bg1"/>
                </a:solidFill>
              </a:rPr>
              <a:t> Development projects have slowed in areas outside of the focus of the surge.</a:t>
            </a:r>
          </a:p>
          <a:p>
            <a:pPr lvl="1" algn="l">
              <a:spcAft>
                <a:spcPts val="1200"/>
              </a:spcAft>
              <a:buFontTx/>
              <a:buChar char="•"/>
            </a:pPr>
            <a:r>
              <a:rPr lang="en-US" dirty="0" smtClean="0">
                <a:solidFill>
                  <a:schemeClr val="bg1"/>
                </a:solidFill>
              </a:rPr>
              <a:t>Decline in living conditions</a:t>
            </a:r>
          </a:p>
          <a:p>
            <a:pPr lvl="1" algn="l">
              <a:spcAft>
                <a:spcPts val="1200"/>
              </a:spcAft>
              <a:buFontTx/>
              <a:buChar char="•"/>
            </a:pPr>
            <a:r>
              <a:rPr lang="en-US" dirty="0" smtClean="0">
                <a:solidFill>
                  <a:schemeClr val="bg1"/>
                </a:solidFill>
              </a:rPr>
              <a:t>Deteriorating economic conditions</a:t>
            </a:r>
          </a:p>
          <a:p>
            <a:pPr algn="l"/>
            <a:endParaRPr lang="en-US" dirty="0">
              <a:solidFill>
                <a:schemeClr val="bg1"/>
              </a:solidFill>
            </a:endParaRPr>
          </a:p>
        </p:txBody>
      </p:sp>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
        <p:nvSpPr>
          <p:cNvPr id="5" name="TextBox 4"/>
          <p:cNvSpPr txBox="1"/>
          <p:nvPr/>
        </p:nvSpPr>
        <p:spPr>
          <a:xfrm>
            <a:off x="2055949" y="1114992"/>
            <a:ext cx="4833257" cy="861774"/>
          </a:xfrm>
          <a:prstGeom prst="rect">
            <a:avLst/>
          </a:prstGeom>
          <a:noFill/>
        </p:spPr>
        <p:txBody>
          <a:bodyPr wrap="square" rtlCol="0">
            <a:spAutoFit/>
          </a:bodyPr>
          <a:lstStyle/>
          <a:p>
            <a:r>
              <a:rPr lang="en-US" sz="5000" dirty="0" smtClean="0">
                <a:solidFill>
                  <a:schemeClr val="bg1"/>
                </a:solidFill>
              </a:rPr>
              <a:t>Whack-a-mole</a:t>
            </a:r>
            <a:endParaRPr lang="en-US" sz="5000" dirty="0">
              <a:solidFill>
                <a:schemeClr val="bg1"/>
              </a:solidFill>
            </a:endParaRPr>
          </a:p>
        </p:txBody>
      </p:sp>
    </p:spTree>
    <p:extLst>
      <p:ext uri="{BB962C8B-B14F-4D97-AF65-F5344CB8AC3E}">
        <p14:creationId xmlns:p14="http://schemas.microsoft.com/office/powerpoint/2010/main" val="11532733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4" name="Chart 3"/>
          <p:cNvGraphicFramePr>
            <a:graphicFrameLocks noGrp="1"/>
          </p:cNvGraphicFramePr>
          <p:nvPr/>
        </p:nvGraphicFramePr>
        <p:xfrm>
          <a:off x="0" y="514350"/>
          <a:ext cx="9144000" cy="6037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731599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3597978741"/>
              </p:ext>
            </p:extLst>
          </p:nvPr>
        </p:nvGraphicFramePr>
        <p:xfrm>
          <a:off x="0" y="517256"/>
          <a:ext cx="9144000" cy="61150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06831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6" name="Chart 5"/>
          <p:cNvGraphicFramePr>
            <a:graphicFrameLocks noGrp="1"/>
          </p:cNvGraphicFramePr>
          <p:nvPr>
            <p:extLst>
              <p:ext uri="{D42A27DB-BD31-4B8C-83A1-F6EECF244321}">
                <p14:modId xmlns:p14="http://schemas.microsoft.com/office/powerpoint/2010/main" val="1517123372"/>
              </p:ext>
            </p:extLst>
          </p:nvPr>
        </p:nvGraphicFramePr>
        <p:xfrm>
          <a:off x="0" y="327144"/>
          <a:ext cx="8991600" cy="61498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43872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extBox 8"/>
          <p:cNvSpPr txBox="1"/>
          <p:nvPr/>
        </p:nvSpPr>
        <p:spPr>
          <a:xfrm>
            <a:off x="0" y="1575897"/>
            <a:ext cx="9085942" cy="1631216"/>
          </a:xfrm>
          <a:prstGeom prst="rect">
            <a:avLst/>
          </a:prstGeom>
          <a:noFill/>
        </p:spPr>
        <p:txBody>
          <a:bodyPr wrap="square" rtlCol="0">
            <a:spAutoFit/>
          </a:bodyPr>
          <a:lstStyle/>
          <a:p>
            <a:pPr algn="ctr"/>
            <a:r>
              <a:rPr lang="en-US" sz="5000" dirty="0" smtClean="0">
                <a:solidFill>
                  <a:srgbClr val="04617B"/>
                </a:solidFill>
                <a:latin typeface="Constantia" pitchFamily="18" charset="0"/>
              </a:rPr>
              <a:t>Living Conditions – Province/Region</a:t>
            </a:r>
            <a:endParaRPr lang="en-US" sz="5000" dirty="0">
              <a:solidFill>
                <a:srgbClr val="04617B"/>
              </a:solidFill>
              <a:latin typeface="Constantia" pitchFamily="18" charset="0"/>
            </a:endParaRPr>
          </a:p>
        </p:txBody>
      </p:sp>
      <p:sp>
        <p:nvSpPr>
          <p:cNvPr id="10" name="Text Box 2"/>
          <p:cNvSpPr txBox="1">
            <a:spLocks noChangeArrowheads="1"/>
          </p:cNvSpPr>
          <p:nvPr/>
        </p:nvSpPr>
        <p:spPr bwMode="auto">
          <a:xfrm>
            <a:off x="6705600" y="6581001"/>
            <a:ext cx="2438400" cy="276999"/>
          </a:xfrm>
          <a:prstGeom prst="rect">
            <a:avLst/>
          </a:prstGeom>
          <a:noFill/>
          <a:ln w="9525">
            <a:noFill/>
            <a:miter lim="800000"/>
            <a:headEnd/>
            <a:tailEnd/>
          </a:ln>
        </p:spPr>
        <p:txBody>
          <a:bodyPr wrap="square">
            <a:prstTxWarp prst="textNoShape">
              <a:avLst/>
            </a:prstTxWarp>
            <a:spAutoFit/>
          </a:bodyPr>
          <a:lstStyle/>
          <a:p>
            <a:pPr algn="r">
              <a:spcBef>
                <a:spcPct val="50000"/>
              </a:spcBef>
            </a:pPr>
            <a:r>
              <a:rPr lang="en-US" sz="1200" dirty="0" smtClean="0">
                <a:solidFill>
                  <a:schemeClr val="bg1"/>
                </a:solidFill>
              </a:rPr>
              <a:t>(</a:t>
            </a:r>
            <a:r>
              <a:rPr lang="en-US" sz="1200" dirty="0">
                <a:solidFill>
                  <a:schemeClr val="bg1"/>
                </a:solidFill>
              </a:rPr>
              <a:t>ACSOR photo</a:t>
            </a:r>
            <a:r>
              <a:rPr lang="en-US" sz="1200" dirty="0" smtClean="0">
                <a:solidFill>
                  <a:schemeClr val="bg1"/>
                </a:solidFill>
              </a:rPr>
              <a:t>)</a:t>
            </a:r>
            <a:endParaRPr lang="en-US" sz="1200" dirty="0">
              <a:solidFill>
                <a:schemeClr val="bg1"/>
              </a:solidFill>
            </a:endParaRPr>
          </a:p>
        </p:txBody>
      </p:sp>
    </p:spTree>
    <p:extLst>
      <p:ext uri="{BB962C8B-B14F-4D97-AF65-F5344CB8AC3E}">
        <p14:creationId xmlns:p14="http://schemas.microsoft.com/office/powerpoint/2010/main" val="16451995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1534178551"/>
              </p:ext>
            </p:extLst>
          </p:nvPr>
        </p:nvGraphicFramePr>
        <p:xfrm>
          <a:off x="0" y="455650"/>
          <a:ext cx="91440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46074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7890" name="Picture 3" descr="Afghan Map ABC regions.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6889" y="820218"/>
            <a:ext cx="8084330" cy="6037781"/>
          </a:xfrm>
          <a:prstGeom prst="rect">
            <a:avLst/>
          </a:prstGeom>
          <a:noFill/>
          <a:ln w="9525">
            <a:noFill/>
            <a:miter lim="800000"/>
            <a:headEnd/>
            <a:tailEnd/>
          </a:ln>
        </p:spPr>
      </p:pic>
      <p:sp>
        <p:nvSpPr>
          <p:cNvPr id="37891" name="Text Box 1"/>
          <p:cNvSpPr txBox="1">
            <a:spLocks noChangeArrowheads="1"/>
          </p:cNvSpPr>
          <p:nvPr/>
        </p:nvSpPr>
        <p:spPr bwMode="auto">
          <a:xfrm>
            <a:off x="297745" y="208121"/>
            <a:ext cx="4829175" cy="1231900"/>
          </a:xfrm>
          <a:prstGeom prst="rect">
            <a:avLst/>
          </a:prstGeom>
          <a:solidFill>
            <a:srgbClr val="FFFFFF"/>
          </a:solidFill>
          <a:ln w="0">
            <a:solidFill>
              <a:srgbClr val="000000"/>
            </a:solidFill>
            <a:miter lim="800000"/>
            <a:headEnd/>
            <a:tailEnd/>
          </a:ln>
        </p:spPr>
        <p:txBody>
          <a:bodyPr lIns="54864" tIns="41148" rIns="54864" bIns="41148" anchor="ctr">
            <a:prstTxWarp prst="textNoShape">
              <a:avLst/>
            </a:prstTxWarp>
          </a:bodyPr>
          <a:lstStyle/>
          <a:p>
            <a:pPr algn="ctr"/>
            <a:r>
              <a:rPr lang="en-US" sz="2400" b="1">
                <a:solidFill>
                  <a:srgbClr val="000000"/>
                </a:solidFill>
                <a:ea typeface="Arial" charset="0"/>
                <a:cs typeface="Arial" charset="0"/>
              </a:rPr>
              <a:t>Region-Level Change </a:t>
            </a:r>
          </a:p>
          <a:p>
            <a:pPr algn="ctr"/>
            <a:r>
              <a:rPr lang="en-US" sz="2400" b="1">
                <a:solidFill>
                  <a:srgbClr val="000000"/>
                </a:solidFill>
                <a:ea typeface="Arial" charset="0"/>
                <a:cs typeface="Arial" charset="0"/>
              </a:rPr>
              <a:t>in Ratings of Local Conditions</a:t>
            </a:r>
          </a:p>
          <a:p>
            <a:pPr algn="ctr"/>
            <a:r>
              <a:rPr lang="en-US" sz="1200">
                <a:solidFill>
                  <a:srgbClr val="000000"/>
                </a:solidFill>
                <a:ea typeface="Arial" charset="0"/>
                <a:cs typeface="Arial" charset="0"/>
              </a:rPr>
              <a:t>Year-to-year change in average number </a:t>
            </a:r>
            <a:br>
              <a:rPr lang="en-US" sz="1200">
                <a:solidFill>
                  <a:srgbClr val="000000"/>
                </a:solidFill>
                <a:ea typeface="Arial" charset="0"/>
                <a:cs typeface="Arial" charset="0"/>
              </a:rPr>
            </a:br>
            <a:r>
              <a:rPr lang="en-US" sz="1200">
                <a:solidFill>
                  <a:srgbClr val="000000"/>
                </a:solidFill>
                <a:ea typeface="Arial" charset="0"/>
                <a:cs typeface="Arial" charset="0"/>
              </a:rPr>
              <a:t>of positive ratings of local conditions</a:t>
            </a:r>
          </a:p>
        </p:txBody>
      </p:sp>
      <p:sp>
        <p:nvSpPr>
          <p:cNvPr id="37892" name="TextBox 5"/>
          <p:cNvSpPr txBox="1">
            <a:spLocks noChangeArrowheads="1"/>
          </p:cNvSpPr>
          <p:nvPr/>
        </p:nvSpPr>
        <p:spPr bwMode="auto">
          <a:xfrm>
            <a:off x="3952875" y="6467475"/>
            <a:ext cx="5191125" cy="677863"/>
          </a:xfrm>
          <a:prstGeom prst="rect">
            <a:avLst/>
          </a:prstGeom>
          <a:noFill/>
          <a:ln w="9525">
            <a:noFill/>
            <a:miter lim="800000"/>
            <a:headEnd/>
            <a:tailEnd/>
          </a:ln>
        </p:spPr>
        <p:txBody>
          <a:bodyPr>
            <a:prstTxWarp prst="textNoShape">
              <a:avLst/>
            </a:prstTxWarp>
            <a:spAutoFit/>
          </a:bodyPr>
          <a:lstStyle/>
          <a:p>
            <a:r>
              <a:rPr lang="en-US" sz="1000">
                <a:solidFill>
                  <a:srgbClr val="000000"/>
                </a:solidFill>
                <a:ea typeface="Arial" charset="0"/>
                <a:cs typeface="Arial" charset="0"/>
              </a:rPr>
              <a:t>Note. Region Level Ns range from 60 to 511 (Helmand N = 200).  All changes indicated are statistically significant at </a:t>
            </a:r>
            <a:r>
              <a:rPr lang="en-US" sz="1000" i="1">
                <a:solidFill>
                  <a:srgbClr val="000000"/>
                </a:solidFill>
                <a:ea typeface="Arial" charset="0"/>
                <a:cs typeface="Arial" charset="0"/>
              </a:rPr>
              <a:t>p</a:t>
            </a:r>
            <a:r>
              <a:rPr lang="en-US" sz="1000">
                <a:solidFill>
                  <a:srgbClr val="000000"/>
                </a:solidFill>
                <a:ea typeface="Arial" charset="0"/>
                <a:cs typeface="Arial" charset="0"/>
              </a:rPr>
              <a:t> &lt; .05.</a:t>
            </a:r>
          </a:p>
          <a:p>
            <a:endParaRPr lang="en-US">
              <a:latin typeface="Calibri" charset="0"/>
            </a:endParaRPr>
          </a:p>
        </p:txBody>
      </p:sp>
    </p:spTree>
    <p:extLst>
      <p:ext uri="{BB962C8B-B14F-4D97-AF65-F5344CB8AC3E}">
        <p14:creationId xmlns:p14="http://schemas.microsoft.com/office/powerpoint/2010/main" val="27009088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noGrp="1"/>
          </p:cNvGraphicFramePr>
          <p:nvPr/>
        </p:nvGraphicFramePr>
        <p:xfrm>
          <a:off x="0" y="1028700"/>
          <a:ext cx="91440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
          <p:cNvSpPr txBox="1">
            <a:spLocks noChangeArrowheads="1"/>
          </p:cNvSpPr>
          <p:nvPr/>
        </p:nvSpPr>
        <p:spPr bwMode="auto">
          <a:xfrm>
            <a:off x="2286000" y="152400"/>
            <a:ext cx="6710284" cy="969699"/>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2400" b="1" i="0" strike="noStrike" dirty="0">
                <a:solidFill>
                  <a:srgbClr val="000000"/>
                </a:solidFill>
                <a:latin typeface="Arial"/>
                <a:ea typeface="Arial"/>
                <a:cs typeface="Arial"/>
              </a:rPr>
              <a:t>Biggest</a:t>
            </a:r>
            <a:r>
              <a:rPr lang="en-US" sz="2400" b="1" i="0" strike="noStrike" baseline="0" dirty="0">
                <a:solidFill>
                  <a:srgbClr val="000000"/>
                </a:solidFill>
                <a:latin typeface="Arial"/>
                <a:ea typeface="Arial"/>
                <a:cs typeface="Arial"/>
              </a:rPr>
              <a:t> Drops in Positive Ratings of Local Conditions in</a:t>
            </a:r>
            <a:r>
              <a:rPr lang="en-US" sz="2400" b="1" i="0" strike="noStrike" baseline="0" dirty="0" smtClean="0">
                <a:solidFill>
                  <a:srgbClr val="000000"/>
                </a:solidFill>
                <a:latin typeface="Arial"/>
                <a:ea typeface="Arial"/>
                <a:cs typeface="Arial"/>
              </a:rPr>
              <a:t> Northwest Afghanistan</a:t>
            </a:r>
            <a:endParaRPr lang="en-US" sz="1000" b="0" i="0" strike="noStrike" dirty="0" smtClean="0">
              <a:solidFill>
                <a:srgbClr val="000000"/>
              </a:solidFill>
              <a:latin typeface="Arial"/>
              <a:ea typeface="Arial"/>
              <a:cs typeface="Arial"/>
            </a:endParaRPr>
          </a:p>
          <a:p>
            <a:pPr algn="ctr" rtl="0">
              <a:defRPr sz="1000"/>
            </a:pPr>
            <a:r>
              <a:rPr lang="en-US" sz="1200" b="0" i="0" strike="noStrike" dirty="0">
                <a:solidFill>
                  <a:srgbClr val="000000"/>
                </a:solidFill>
                <a:latin typeface="Arial"/>
                <a:ea typeface="Arial"/>
                <a:cs typeface="Arial"/>
              </a:rPr>
              <a:t> ABC News/BBC/ARD/Washington Post poll</a:t>
            </a:r>
          </a:p>
        </p:txBody>
      </p:sp>
      <p:pic>
        <p:nvPicPr>
          <p:cNvPr id="4" name="Picture 3" descr="Northwes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 y="152400"/>
            <a:ext cx="2057400" cy="1535592"/>
          </a:xfrm>
          <a:prstGeom prst="rect">
            <a:avLst/>
          </a:prstGeom>
        </p:spPr>
      </p:pic>
      <p:sp>
        <p:nvSpPr>
          <p:cNvPr id="8" name="Rectangle 7"/>
          <p:cNvSpPr/>
          <p:nvPr/>
        </p:nvSpPr>
        <p:spPr>
          <a:xfrm>
            <a:off x="7519731" y="1752615"/>
            <a:ext cx="1243269" cy="495298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defRPr sz="1000"/>
            </a:pPr>
            <a:r>
              <a:rPr lang="en-US" sz="1800" b="0" i="0" strike="noStrike" dirty="0">
                <a:solidFill>
                  <a:srgbClr val="000000"/>
                </a:solidFill>
                <a:latin typeface="Arial"/>
                <a:ea typeface="Arial"/>
                <a:cs typeface="Arial"/>
              </a:rPr>
              <a:t>-25 pts</a:t>
            </a:r>
            <a:endParaRPr lang="en-US" sz="1800" b="0" i="0" strike="noStrike" dirty="0" smtClean="0">
              <a:solidFill>
                <a:srgbClr val="000000"/>
              </a:solidFill>
              <a:latin typeface="Arial"/>
              <a:ea typeface="Arial"/>
              <a:cs typeface="Arial"/>
            </a:endParaRPr>
          </a:p>
          <a:p>
            <a:pPr algn="l" rtl="0">
              <a:defRPr sz="1000"/>
            </a:pPr>
            <a:endParaRPr lang="en-US" sz="4000" b="0" i="0" strike="noStrike" dirty="0" smtClean="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a:t>
            </a:r>
            <a:r>
              <a:rPr lang="en-US" sz="1800" b="0" i="0" strike="noStrike" dirty="0" smtClean="0">
                <a:solidFill>
                  <a:srgbClr val="000000"/>
                </a:solidFill>
                <a:latin typeface="Arial"/>
                <a:ea typeface="Arial"/>
                <a:cs typeface="Arial"/>
              </a:rPr>
              <a:t>20 </a:t>
            </a:r>
            <a:r>
              <a:rPr lang="en-US" sz="1800" b="0" i="0" strike="noStrike" dirty="0">
                <a:solidFill>
                  <a:srgbClr val="000000"/>
                </a:solidFill>
                <a:latin typeface="Arial"/>
                <a:ea typeface="Arial"/>
                <a:cs typeface="Arial"/>
              </a:rPr>
              <a:t>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a:t>
            </a:r>
            <a:r>
              <a:rPr lang="en-US" sz="1800" b="0" i="0" strike="noStrike" dirty="0" smtClean="0">
                <a:solidFill>
                  <a:srgbClr val="000000"/>
                </a:solidFill>
                <a:latin typeface="Arial"/>
                <a:ea typeface="Arial"/>
                <a:cs typeface="Arial"/>
              </a:rPr>
              <a:t>20 </a:t>
            </a:r>
            <a:r>
              <a:rPr lang="en-US" sz="1800" b="0" i="0" strike="noStrike" dirty="0">
                <a:solidFill>
                  <a:srgbClr val="000000"/>
                </a:solidFill>
                <a:latin typeface="Arial"/>
                <a:ea typeface="Arial"/>
                <a:cs typeface="Arial"/>
              </a:rPr>
              <a:t>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-11 pts</a:t>
            </a:r>
          </a:p>
          <a:p>
            <a:pPr algn="l" rtl="0">
              <a:defRPr sz="1000"/>
            </a:pPr>
            <a:endParaRPr lang="en-US" sz="36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-8 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-7 pts</a:t>
            </a:r>
          </a:p>
        </p:txBody>
      </p:sp>
    </p:spTree>
    <p:extLst>
      <p:ext uri="{BB962C8B-B14F-4D97-AF65-F5344CB8AC3E}">
        <p14:creationId xmlns:p14="http://schemas.microsoft.com/office/powerpoint/2010/main" val="20017628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noGrp="1"/>
          </p:cNvGraphicFramePr>
          <p:nvPr/>
        </p:nvGraphicFramePr>
        <p:xfrm>
          <a:off x="0" y="1371600"/>
          <a:ext cx="8763000" cy="548640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descr="Northwes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 y="190888"/>
            <a:ext cx="2057400" cy="1535591"/>
          </a:xfrm>
          <a:prstGeom prst="rect">
            <a:avLst/>
          </a:prstGeom>
        </p:spPr>
      </p:pic>
      <p:sp>
        <p:nvSpPr>
          <p:cNvPr id="5" name="Rectangle 4"/>
          <p:cNvSpPr/>
          <p:nvPr/>
        </p:nvSpPr>
        <p:spPr>
          <a:xfrm>
            <a:off x="8060512" y="1905015"/>
            <a:ext cx="1083488" cy="495298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defRPr sz="1000"/>
            </a:pPr>
            <a:r>
              <a:rPr lang="en-US" sz="1800" b="0" i="0" strike="noStrike" dirty="0">
                <a:solidFill>
                  <a:srgbClr val="000000"/>
                </a:solidFill>
                <a:latin typeface="Arial"/>
                <a:ea typeface="Arial"/>
                <a:cs typeface="Arial"/>
              </a:rPr>
              <a:t>-27 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-24 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-24 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-23 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-14 pts</a:t>
            </a:r>
          </a:p>
          <a:p>
            <a:pPr algn="l" rtl="0">
              <a:defRPr sz="1000"/>
            </a:pPr>
            <a:endParaRPr lang="en-US" sz="40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-12 pts</a:t>
            </a:r>
          </a:p>
        </p:txBody>
      </p:sp>
      <p:sp>
        <p:nvSpPr>
          <p:cNvPr id="6" name="Text Box 1"/>
          <p:cNvSpPr txBox="1">
            <a:spLocks noChangeArrowheads="1"/>
          </p:cNvSpPr>
          <p:nvPr/>
        </p:nvSpPr>
        <p:spPr bwMode="auto">
          <a:xfrm>
            <a:off x="2286000" y="228600"/>
            <a:ext cx="6705575" cy="1175393"/>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2400" b="1" i="0" strike="noStrike" dirty="0">
                <a:solidFill>
                  <a:srgbClr val="000000"/>
                </a:solidFill>
                <a:latin typeface="Arial"/>
                <a:ea typeface="Arial"/>
                <a:cs typeface="Arial"/>
              </a:rPr>
              <a:t>Biggest</a:t>
            </a:r>
            <a:r>
              <a:rPr lang="en-US" sz="2400" b="1" i="0" strike="noStrike" baseline="0" dirty="0">
                <a:solidFill>
                  <a:srgbClr val="000000"/>
                </a:solidFill>
                <a:latin typeface="Arial"/>
                <a:ea typeface="Arial"/>
                <a:cs typeface="Arial"/>
              </a:rPr>
              <a:t> Drops in Positive Ratings of Local Conditions in</a:t>
            </a:r>
            <a:r>
              <a:rPr lang="en-US" sz="2400" b="1" i="0" strike="noStrike" baseline="0" dirty="0" smtClean="0">
                <a:solidFill>
                  <a:srgbClr val="000000"/>
                </a:solidFill>
                <a:latin typeface="Arial"/>
                <a:ea typeface="Arial"/>
                <a:cs typeface="Arial"/>
              </a:rPr>
              <a:t> North Afghanistan</a:t>
            </a:r>
            <a:endParaRPr lang="en-US" sz="1000" b="0" i="0" strike="noStrike" dirty="0" smtClean="0">
              <a:solidFill>
                <a:srgbClr val="000000"/>
              </a:solidFill>
              <a:latin typeface="Arial"/>
              <a:ea typeface="Arial"/>
              <a:cs typeface="Arial"/>
            </a:endParaRPr>
          </a:p>
          <a:p>
            <a:pPr algn="ctr" rtl="0">
              <a:defRPr sz="1000"/>
            </a:pPr>
            <a:r>
              <a:rPr lang="en-US" sz="1200" b="0" i="0" strike="noStrike" dirty="0">
                <a:solidFill>
                  <a:srgbClr val="000000"/>
                </a:solidFill>
                <a:latin typeface="Arial"/>
                <a:ea typeface="Arial"/>
                <a:cs typeface="Arial"/>
              </a:rPr>
              <a:t> ABC News/BBC/ARD/Washington Post poll</a:t>
            </a:r>
          </a:p>
        </p:txBody>
      </p:sp>
    </p:spTree>
    <p:extLst>
      <p:ext uri="{BB962C8B-B14F-4D97-AF65-F5344CB8AC3E}">
        <p14:creationId xmlns:p14="http://schemas.microsoft.com/office/powerpoint/2010/main" val="20725162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orthwest.pn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2400" y="152400"/>
            <a:ext cx="2057399" cy="1535591"/>
          </a:xfrm>
          <a:prstGeom prst="rect">
            <a:avLst/>
          </a:prstGeom>
        </p:spPr>
      </p:pic>
      <p:sp>
        <p:nvSpPr>
          <p:cNvPr id="6" name="Rectangle 5"/>
          <p:cNvSpPr/>
          <p:nvPr/>
        </p:nvSpPr>
        <p:spPr>
          <a:xfrm>
            <a:off x="7924800" y="1905015"/>
            <a:ext cx="1101852" cy="495298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defRPr sz="1000"/>
            </a:pPr>
            <a:r>
              <a:rPr lang="en-US" sz="1800" b="0" i="0" strike="noStrike" dirty="0">
                <a:solidFill>
                  <a:schemeClr val="tx2"/>
                </a:solidFill>
                <a:latin typeface="Arial"/>
                <a:ea typeface="Arial"/>
                <a:cs typeface="Arial"/>
              </a:rPr>
              <a:t>-28 pts</a:t>
            </a:r>
          </a:p>
          <a:p>
            <a:pPr algn="l" rtl="0">
              <a:defRPr sz="1000"/>
            </a:pPr>
            <a:endParaRPr lang="en-US" sz="3800" b="0" i="0" strike="noStrike" dirty="0">
              <a:solidFill>
                <a:schemeClr val="tx2"/>
              </a:solidFill>
              <a:latin typeface="Arial"/>
              <a:ea typeface="Arial"/>
              <a:cs typeface="Arial"/>
            </a:endParaRPr>
          </a:p>
          <a:p>
            <a:pPr algn="l" rtl="0">
              <a:defRPr sz="1000"/>
            </a:pPr>
            <a:r>
              <a:rPr lang="en-US" sz="1800" b="0" i="0" strike="noStrike" dirty="0">
                <a:solidFill>
                  <a:schemeClr val="tx2"/>
                </a:solidFill>
                <a:latin typeface="Arial"/>
                <a:ea typeface="Arial"/>
                <a:cs typeface="Arial"/>
              </a:rPr>
              <a:t>-28 pts</a:t>
            </a:r>
          </a:p>
          <a:p>
            <a:pPr algn="l" rtl="0">
              <a:defRPr sz="1000"/>
            </a:pPr>
            <a:endParaRPr lang="en-US" sz="3800" b="0" i="0" strike="noStrike" dirty="0">
              <a:solidFill>
                <a:schemeClr val="tx2"/>
              </a:solidFill>
              <a:latin typeface="Arial"/>
              <a:ea typeface="Arial"/>
              <a:cs typeface="Arial"/>
            </a:endParaRPr>
          </a:p>
          <a:p>
            <a:pPr algn="l" rtl="0">
              <a:defRPr sz="1000"/>
            </a:pPr>
            <a:r>
              <a:rPr lang="en-US" sz="1800" b="0" i="0" strike="noStrike" dirty="0">
                <a:solidFill>
                  <a:schemeClr val="tx2"/>
                </a:solidFill>
                <a:latin typeface="Arial"/>
                <a:ea typeface="Arial"/>
                <a:cs typeface="Arial"/>
              </a:rPr>
              <a:t>-20 pts</a:t>
            </a:r>
          </a:p>
          <a:p>
            <a:pPr algn="l" rtl="0">
              <a:defRPr sz="1000"/>
            </a:pPr>
            <a:endParaRPr lang="en-US" sz="3800" b="0" i="0" strike="noStrike" dirty="0">
              <a:solidFill>
                <a:schemeClr val="tx2"/>
              </a:solidFill>
              <a:latin typeface="Arial"/>
              <a:ea typeface="Arial"/>
              <a:cs typeface="Arial"/>
            </a:endParaRPr>
          </a:p>
          <a:p>
            <a:pPr algn="l" rtl="0">
              <a:defRPr sz="1000"/>
            </a:pPr>
            <a:r>
              <a:rPr lang="en-US" sz="1800" b="0" i="0" strike="noStrike" dirty="0">
                <a:solidFill>
                  <a:schemeClr val="tx2"/>
                </a:solidFill>
                <a:latin typeface="Arial"/>
                <a:ea typeface="Arial"/>
                <a:cs typeface="Arial"/>
              </a:rPr>
              <a:t>-18 pts</a:t>
            </a:r>
          </a:p>
          <a:p>
            <a:pPr algn="l" rtl="0">
              <a:defRPr sz="1000"/>
            </a:pPr>
            <a:endParaRPr lang="en-US" sz="3800" b="0" i="0" strike="noStrike" dirty="0">
              <a:solidFill>
                <a:schemeClr val="tx2"/>
              </a:solidFill>
              <a:latin typeface="Arial"/>
              <a:ea typeface="Arial"/>
              <a:cs typeface="Arial"/>
            </a:endParaRPr>
          </a:p>
          <a:p>
            <a:pPr algn="l" rtl="0">
              <a:defRPr sz="1000"/>
            </a:pPr>
            <a:r>
              <a:rPr lang="en-US" sz="1800" b="0" i="0" strike="noStrike" dirty="0">
                <a:solidFill>
                  <a:schemeClr val="tx2"/>
                </a:solidFill>
                <a:latin typeface="Arial"/>
                <a:ea typeface="Arial"/>
                <a:cs typeface="Arial"/>
              </a:rPr>
              <a:t>-16 pts</a:t>
            </a:r>
          </a:p>
          <a:p>
            <a:pPr algn="l" rtl="0">
              <a:defRPr sz="1000"/>
            </a:pPr>
            <a:endParaRPr lang="en-US" sz="3800" b="0" i="0" strike="noStrike" dirty="0">
              <a:solidFill>
                <a:schemeClr val="tx2"/>
              </a:solidFill>
              <a:latin typeface="Arial"/>
              <a:ea typeface="Arial"/>
              <a:cs typeface="Arial"/>
            </a:endParaRPr>
          </a:p>
          <a:p>
            <a:pPr algn="l" rtl="0">
              <a:defRPr sz="1000"/>
            </a:pPr>
            <a:r>
              <a:rPr lang="en-US" sz="1800" b="0" i="0" strike="noStrike" dirty="0">
                <a:solidFill>
                  <a:schemeClr val="tx2"/>
                </a:solidFill>
                <a:latin typeface="Arial"/>
                <a:ea typeface="Arial"/>
                <a:cs typeface="Arial"/>
              </a:rPr>
              <a:t>-14 pts</a:t>
            </a:r>
          </a:p>
        </p:txBody>
      </p:sp>
      <p:sp>
        <p:nvSpPr>
          <p:cNvPr id="7" name="Text Box 1"/>
          <p:cNvSpPr txBox="1">
            <a:spLocks noChangeArrowheads="1"/>
          </p:cNvSpPr>
          <p:nvPr/>
        </p:nvSpPr>
        <p:spPr bwMode="auto">
          <a:xfrm>
            <a:off x="2286000" y="43807"/>
            <a:ext cx="6553230" cy="1175393"/>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2400" b="1" i="0" strike="noStrike" dirty="0">
                <a:solidFill>
                  <a:srgbClr val="000000"/>
                </a:solidFill>
                <a:latin typeface="Arial"/>
                <a:ea typeface="Arial"/>
                <a:cs typeface="Arial"/>
              </a:rPr>
              <a:t>Biggest</a:t>
            </a:r>
            <a:r>
              <a:rPr lang="en-US" sz="2400" b="1" i="0" strike="noStrike" baseline="0" dirty="0">
                <a:solidFill>
                  <a:srgbClr val="000000"/>
                </a:solidFill>
                <a:latin typeface="Arial"/>
                <a:ea typeface="Arial"/>
                <a:cs typeface="Arial"/>
              </a:rPr>
              <a:t> Drops in Positive Ratings of Local Conditions in Central Afghanistan</a:t>
            </a:r>
            <a:endParaRPr lang="en-US" sz="1000" b="0" i="0" strike="noStrike" dirty="0">
              <a:solidFill>
                <a:srgbClr val="000000"/>
              </a:solidFill>
              <a:latin typeface="Arial"/>
              <a:ea typeface="Arial"/>
              <a:cs typeface="Arial"/>
            </a:endParaRPr>
          </a:p>
          <a:p>
            <a:pPr algn="ctr" rtl="0">
              <a:defRPr sz="1000"/>
            </a:pPr>
            <a:r>
              <a:rPr lang="en-US" sz="1200" b="0" i="0" strike="noStrike" dirty="0">
                <a:solidFill>
                  <a:srgbClr val="000000"/>
                </a:solidFill>
                <a:latin typeface="Arial"/>
                <a:ea typeface="Arial"/>
                <a:cs typeface="Arial"/>
              </a:rPr>
              <a:t> ABC News/BBC/ARD/Washington Post poll</a:t>
            </a:r>
          </a:p>
        </p:txBody>
      </p:sp>
      <p:graphicFrame>
        <p:nvGraphicFramePr>
          <p:cNvPr id="8" name="Chart 7"/>
          <p:cNvGraphicFramePr>
            <a:graphicFrameLocks noGrp="1"/>
          </p:cNvGraphicFramePr>
          <p:nvPr/>
        </p:nvGraphicFramePr>
        <p:xfrm>
          <a:off x="0" y="1143000"/>
          <a:ext cx="8915400"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757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6183086" y="6345980"/>
            <a:ext cx="2438400" cy="369332"/>
          </a:xfrm>
          <a:prstGeom prst="rect">
            <a:avLst/>
          </a:prstGeom>
          <a:noFill/>
          <a:ln w="9525">
            <a:noFill/>
            <a:miter lim="800000"/>
            <a:headEnd/>
            <a:tailEnd/>
          </a:ln>
        </p:spPr>
        <p:txBody>
          <a:bodyPr>
            <a:prstTxWarp prst="textNoShape">
              <a:avLst/>
            </a:prstTxWarp>
            <a:spAutoFit/>
          </a:bodyPr>
          <a:lstStyle/>
          <a:p>
            <a:pPr algn="r">
              <a:spcBef>
                <a:spcPct val="50000"/>
              </a:spcBef>
            </a:pPr>
            <a:r>
              <a:rPr lang="en-US" dirty="0" err="1" smtClean="0"/>
              <a:t>Parwan</a:t>
            </a:r>
            <a:r>
              <a:rPr lang="en-US" dirty="0"/>
              <a:t> </a:t>
            </a:r>
            <a:r>
              <a:rPr lang="en-US" sz="1200" dirty="0" smtClean="0"/>
              <a:t>(ACSOR </a:t>
            </a:r>
            <a:r>
              <a:rPr lang="en-US" sz="1200" dirty="0"/>
              <a:t>photo)</a:t>
            </a:r>
          </a:p>
        </p:txBody>
      </p:sp>
      <p:sp>
        <p:nvSpPr>
          <p:cNvPr id="4" name="TextBox 3"/>
          <p:cNvSpPr txBox="1"/>
          <p:nvPr/>
        </p:nvSpPr>
        <p:spPr>
          <a:xfrm>
            <a:off x="130629" y="1802580"/>
            <a:ext cx="8781142" cy="1631216"/>
          </a:xfrm>
          <a:prstGeom prst="rect">
            <a:avLst/>
          </a:prstGeom>
          <a:noFill/>
        </p:spPr>
        <p:txBody>
          <a:bodyPr wrap="square" rtlCol="0">
            <a:spAutoFit/>
          </a:bodyPr>
          <a:lstStyle/>
          <a:p>
            <a:pPr algn="ctr"/>
            <a:r>
              <a:rPr lang="en-US" sz="5000" dirty="0" smtClean="0">
                <a:solidFill>
                  <a:schemeClr val="tx2"/>
                </a:solidFill>
              </a:rPr>
              <a:t>Field Work Hazard #1: </a:t>
            </a:r>
          </a:p>
          <a:p>
            <a:pPr algn="ctr"/>
            <a:r>
              <a:rPr lang="en-US" sz="5000" dirty="0" smtClean="0">
                <a:solidFill>
                  <a:schemeClr val="tx2"/>
                </a:solidFill>
              </a:rPr>
              <a:t>Security</a:t>
            </a:r>
            <a:endParaRPr lang="en-US" sz="5000" dirty="0">
              <a:solidFill>
                <a:schemeClr val="tx2"/>
              </a:solidFill>
            </a:endParaRPr>
          </a:p>
        </p:txBody>
      </p:sp>
      <p:sp>
        <p:nvSpPr>
          <p:cNvPr id="5" name="Text Box 2"/>
          <p:cNvSpPr txBox="1">
            <a:spLocks noChangeArrowheads="1"/>
          </p:cNvSpPr>
          <p:nvPr/>
        </p:nvSpPr>
        <p:spPr bwMode="auto">
          <a:xfrm>
            <a:off x="6705600" y="6581001"/>
            <a:ext cx="2438400" cy="276999"/>
          </a:xfrm>
          <a:prstGeom prst="rect">
            <a:avLst/>
          </a:prstGeom>
          <a:noFill/>
          <a:ln w="9525">
            <a:noFill/>
            <a:miter lim="800000"/>
            <a:headEnd/>
            <a:tailEnd/>
          </a:ln>
        </p:spPr>
        <p:txBody>
          <a:bodyPr wrap="square">
            <a:prstTxWarp prst="textNoShape">
              <a:avLst/>
            </a:prstTxWarp>
            <a:spAutoFit/>
          </a:bodyPr>
          <a:lstStyle/>
          <a:p>
            <a:pPr algn="r">
              <a:spcBef>
                <a:spcPct val="50000"/>
              </a:spcBef>
            </a:pPr>
            <a:r>
              <a:rPr lang="en-US" sz="1200" dirty="0" smtClean="0">
                <a:solidFill>
                  <a:schemeClr val="bg1"/>
                </a:solidFill>
              </a:rPr>
              <a:t>(</a:t>
            </a:r>
            <a:r>
              <a:rPr lang="en-US" sz="1200" dirty="0">
                <a:solidFill>
                  <a:schemeClr val="bg1"/>
                </a:solidFill>
              </a:rPr>
              <a:t>ACSOR photo</a:t>
            </a:r>
            <a:r>
              <a:rPr lang="en-US" sz="1200" dirty="0" smtClean="0">
                <a:solidFill>
                  <a:schemeClr val="bg1"/>
                </a:solidFill>
              </a:rPr>
              <a:t>)</a:t>
            </a:r>
            <a:endParaRPr lang="en-US" sz="1200" dirty="0">
              <a:solidFill>
                <a:schemeClr val="bg1"/>
              </a:solidFill>
            </a:endParaRPr>
          </a:p>
        </p:txBody>
      </p:sp>
    </p:spTree>
    <p:extLst>
      <p:ext uri="{BB962C8B-B14F-4D97-AF65-F5344CB8AC3E}">
        <p14:creationId xmlns:p14="http://schemas.microsoft.com/office/powerpoint/2010/main" val="3905252672"/>
      </p:ext>
    </p:extLst>
  </p:cSld>
  <p:clrMapOvr>
    <a:masterClrMapping/>
  </p:clrMapOvr>
  <p:transition advTm="400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noGrp="1"/>
          </p:cNvGraphicFramePr>
          <p:nvPr/>
        </p:nvGraphicFramePr>
        <p:xfrm>
          <a:off x="0" y="1295400"/>
          <a:ext cx="8839200" cy="5562600"/>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3" descr="Northwest.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2400" y="152400"/>
            <a:ext cx="2057399" cy="1535590"/>
          </a:xfrm>
          <a:prstGeom prst="rect">
            <a:avLst/>
          </a:prstGeom>
        </p:spPr>
      </p:pic>
      <p:sp>
        <p:nvSpPr>
          <p:cNvPr id="5" name="Rectangle 4"/>
          <p:cNvSpPr/>
          <p:nvPr/>
        </p:nvSpPr>
        <p:spPr>
          <a:xfrm>
            <a:off x="8042148" y="1905015"/>
            <a:ext cx="1101852" cy="495298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defRPr sz="1000"/>
            </a:pPr>
            <a:r>
              <a:rPr lang="en-US" sz="1800" b="0" i="0" strike="noStrike" dirty="0">
                <a:solidFill>
                  <a:srgbClr val="000000"/>
                </a:solidFill>
                <a:latin typeface="Arial"/>
                <a:ea typeface="Arial"/>
                <a:cs typeface="Arial"/>
              </a:rPr>
              <a:t>-31</a:t>
            </a:r>
            <a:r>
              <a:rPr lang="en-US" sz="1800" b="0" i="0" strike="noStrike" baseline="0" dirty="0">
                <a:solidFill>
                  <a:srgbClr val="000000"/>
                </a:solidFill>
                <a:latin typeface="Arial"/>
                <a:ea typeface="Arial"/>
                <a:cs typeface="Arial"/>
              </a:rPr>
              <a:t> </a:t>
            </a:r>
            <a:r>
              <a:rPr lang="en-US" sz="1800" b="0" i="0" strike="noStrike" dirty="0">
                <a:solidFill>
                  <a:srgbClr val="000000"/>
                </a:solidFill>
                <a:latin typeface="Arial"/>
                <a:ea typeface="Arial"/>
                <a:cs typeface="Arial"/>
              </a:rPr>
              <a:t>pts</a:t>
            </a:r>
          </a:p>
          <a:p>
            <a:pPr algn="l" rtl="0">
              <a:defRPr sz="1000"/>
            </a:pPr>
            <a:endParaRPr lang="en-US" sz="38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-30 pts</a:t>
            </a:r>
          </a:p>
          <a:p>
            <a:pPr algn="l" rtl="0">
              <a:defRPr sz="1000"/>
            </a:pPr>
            <a:endParaRPr lang="en-US" sz="38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-18 pts</a:t>
            </a:r>
          </a:p>
          <a:p>
            <a:pPr algn="l" rtl="0">
              <a:defRPr sz="1000"/>
            </a:pPr>
            <a:endParaRPr lang="en-US" sz="38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-18 pts</a:t>
            </a:r>
          </a:p>
          <a:p>
            <a:pPr algn="l" rtl="0">
              <a:defRPr sz="1000"/>
            </a:pPr>
            <a:endParaRPr lang="en-US" sz="38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-15 pts</a:t>
            </a:r>
          </a:p>
          <a:p>
            <a:pPr algn="l" rtl="0">
              <a:defRPr sz="1000"/>
            </a:pPr>
            <a:endParaRPr lang="en-US" sz="3800" b="0" i="0" strike="noStrike" dirty="0">
              <a:solidFill>
                <a:srgbClr val="000000"/>
              </a:solidFill>
              <a:latin typeface="Arial"/>
              <a:ea typeface="Arial"/>
              <a:cs typeface="Arial"/>
            </a:endParaRPr>
          </a:p>
          <a:p>
            <a:pPr algn="l" rtl="0">
              <a:defRPr sz="1000"/>
            </a:pPr>
            <a:r>
              <a:rPr lang="en-US" sz="1800" b="0" i="0" strike="noStrike" dirty="0">
                <a:solidFill>
                  <a:srgbClr val="000000"/>
                </a:solidFill>
                <a:latin typeface="Arial"/>
                <a:ea typeface="Arial"/>
                <a:cs typeface="Arial"/>
              </a:rPr>
              <a:t>-14 pts</a:t>
            </a:r>
          </a:p>
        </p:txBody>
      </p:sp>
      <p:sp>
        <p:nvSpPr>
          <p:cNvPr id="7" name="Text Box 1"/>
          <p:cNvSpPr txBox="1">
            <a:spLocks noChangeArrowheads="1"/>
          </p:cNvSpPr>
          <p:nvPr/>
        </p:nvSpPr>
        <p:spPr bwMode="auto">
          <a:xfrm>
            <a:off x="2286000" y="76200"/>
            <a:ext cx="6647962" cy="1175393"/>
          </a:xfrm>
          <a:prstGeom prst="rect">
            <a:avLst/>
          </a:prstGeom>
          <a:solidFill>
            <a:srgbClr val="FFFFFF"/>
          </a:solidFill>
          <a:ln w="0">
            <a:solidFill>
              <a:srgbClr val="000000"/>
            </a:solidFill>
            <a:miter lim="800000"/>
            <a:headEnd/>
            <a:tailEnd/>
          </a:ln>
          <a:effectLst/>
        </p:spPr>
        <p:txBody>
          <a:bodyPr wrap="square" lIns="54864" tIns="41148" rIns="54864" bIns="4114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2400" b="1" i="0" strike="noStrike" dirty="0">
                <a:solidFill>
                  <a:srgbClr val="000000"/>
                </a:solidFill>
                <a:latin typeface="Arial"/>
                <a:ea typeface="Arial"/>
                <a:cs typeface="Arial"/>
              </a:rPr>
              <a:t>Biggest Drops in Positive Ratings of Local Conditions in East Afghanistan</a:t>
            </a:r>
            <a:endParaRPr lang="en-US" sz="1000" b="0" i="0" strike="noStrike" dirty="0">
              <a:solidFill>
                <a:srgbClr val="000000"/>
              </a:solidFill>
              <a:latin typeface="Arial"/>
              <a:ea typeface="Arial"/>
              <a:cs typeface="Arial"/>
            </a:endParaRPr>
          </a:p>
          <a:p>
            <a:pPr algn="ctr" rtl="0">
              <a:defRPr sz="1000"/>
            </a:pPr>
            <a:r>
              <a:rPr lang="en-US" sz="1200" b="0" i="0" strike="noStrike" dirty="0">
                <a:solidFill>
                  <a:srgbClr val="000000"/>
                </a:solidFill>
                <a:latin typeface="Arial"/>
                <a:ea typeface="Arial"/>
                <a:cs typeface="Arial"/>
              </a:rPr>
              <a:t> ABC News/BBC/ARD/Washington Post poll</a:t>
            </a:r>
          </a:p>
        </p:txBody>
      </p:sp>
    </p:spTree>
    <p:extLst>
      <p:ext uri="{BB962C8B-B14F-4D97-AF65-F5344CB8AC3E}">
        <p14:creationId xmlns:p14="http://schemas.microsoft.com/office/powerpoint/2010/main" val="23678882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Predicting support for U.S. presence</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R</a:t>
            </a:r>
            <a:r>
              <a:rPr lang="en-US" baseline="30000" dirty="0" smtClean="0"/>
              <a:t>2</a:t>
            </a:r>
            <a:r>
              <a:rPr lang="en-US" dirty="0" smtClean="0"/>
              <a:t> = .279</a:t>
            </a:r>
          </a:p>
          <a:p>
            <a:r>
              <a:rPr lang="en-US" dirty="0" smtClean="0"/>
              <a:t>Significant predictors:</a:t>
            </a:r>
          </a:p>
          <a:p>
            <a:pPr lvl="1"/>
            <a:r>
              <a:rPr lang="en-US" sz="2400" dirty="0" smtClean="0"/>
              <a:t>Blame U.S./NATO for civilian casualties (-)</a:t>
            </a:r>
          </a:p>
          <a:p>
            <a:pPr lvl="1"/>
            <a:r>
              <a:rPr lang="en-US" sz="2400" dirty="0" smtClean="0"/>
              <a:t>Blame Taliban for violence (+)</a:t>
            </a:r>
          </a:p>
          <a:p>
            <a:pPr lvl="1"/>
            <a:r>
              <a:rPr lang="en-US" sz="2400" dirty="0" smtClean="0"/>
              <a:t>Civilian deaths in the area (-)</a:t>
            </a:r>
          </a:p>
          <a:p>
            <a:pPr lvl="1"/>
            <a:r>
              <a:rPr lang="en-US" sz="2400" dirty="0" smtClean="0"/>
              <a:t>Optimism that life will be better in a year (+)</a:t>
            </a:r>
          </a:p>
          <a:p>
            <a:pPr lvl="1"/>
            <a:r>
              <a:rPr lang="en-US" sz="2400" dirty="0" smtClean="0"/>
              <a:t>Ethnicity: Pashtun (-)</a:t>
            </a:r>
          </a:p>
          <a:p>
            <a:pPr lvl="1"/>
            <a:r>
              <a:rPr lang="en-US" sz="2400" dirty="0" smtClean="0"/>
              <a:t>Local conditions (+)</a:t>
            </a:r>
          </a:p>
          <a:p>
            <a:pPr lvl="1"/>
            <a:r>
              <a:rPr lang="en-US" sz="2400" dirty="0" smtClean="0"/>
              <a:t>Foreign aid (+)</a:t>
            </a:r>
          </a:p>
          <a:p>
            <a:pPr lvl="1"/>
            <a:r>
              <a:rPr lang="en-US" sz="2400" dirty="0" smtClean="0"/>
              <a:t>Development efforts (+)</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3743731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pPr eaLnBrk="1" hangingPunct="1"/>
            <a:r>
              <a:rPr lang="en-US" dirty="0" smtClean="0">
                <a:solidFill>
                  <a:schemeClr val="tx1"/>
                </a:solidFill>
              </a:rPr>
              <a:t>Governance</a:t>
            </a:r>
            <a:br>
              <a:rPr lang="en-US" dirty="0" smtClean="0">
                <a:solidFill>
                  <a:schemeClr val="tx1"/>
                </a:solidFill>
              </a:rPr>
            </a:br>
            <a:r>
              <a:rPr lang="en-US" dirty="0" smtClean="0">
                <a:solidFill>
                  <a:schemeClr val="tx1"/>
                </a:solidFill>
              </a:rPr>
              <a:t>and ways forward</a:t>
            </a:r>
            <a:endParaRPr lang="en-US" dirty="0">
              <a:solidFill>
                <a:schemeClr val="tx1"/>
              </a:solidFill>
            </a:endParaRPr>
          </a:p>
        </p:txBody>
      </p:sp>
    </p:spTree>
    <p:extLst>
      <p:ext uri="{BB962C8B-B14F-4D97-AF65-F5344CB8AC3E}">
        <p14:creationId xmlns:p14="http://schemas.microsoft.com/office/powerpoint/2010/main" val="31538773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1454129646"/>
              </p:ext>
            </p:extLst>
          </p:nvPr>
        </p:nvGraphicFramePr>
        <p:xfrm>
          <a:off x="280987" y="509587"/>
          <a:ext cx="8582025" cy="5967413"/>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21907056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3219960159"/>
              </p:ext>
            </p:extLst>
          </p:nvPr>
        </p:nvGraphicFramePr>
        <p:xfrm>
          <a:off x="0" y="152400"/>
          <a:ext cx="9144000" cy="6705600"/>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53054931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4" name="Chart 3"/>
          <p:cNvGraphicFramePr>
            <a:graphicFrameLocks noGrp="1"/>
          </p:cNvGraphicFramePr>
          <p:nvPr>
            <p:extLst>
              <p:ext uri="{D42A27DB-BD31-4B8C-83A1-F6EECF244321}">
                <p14:modId xmlns:p14="http://schemas.microsoft.com/office/powerpoint/2010/main" val="1656309186"/>
              </p:ext>
            </p:extLst>
          </p:nvPr>
        </p:nvGraphicFramePr>
        <p:xfrm>
          <a:off x="0" y="152399"/>
          <a:ext cx="9144000" cy="64674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436948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3233910564"/>
              </p:ext>
            </p:extLst>
          </p:nvPr>
        </p:nvGraphicFramePr>
        <p:xfrm>
          <a:off x="280987" y="509587"/>
          <a:ext cx="8582025" cy="596741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33238076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265229547"/>
              </p:ext>
            </p:extLst>
          </p:nvPr>
        </p:nvGraphicFramePr>
        <p:xfrm>
          <a:off x="0" y="228599"/>
          <a:ext cx="8991600" cy="64874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394299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1542635912"/>
              </p:ext>
            </p:extLst>
          </p:nvPr>
        </p:nvGraphicFramePr>
        <p:xfrm>
          <a:off x="0" y="152401"/>
          <a:ext cx="9143999" cy="654443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1089938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1172928934"/>
              </p:ext>
            </p:extLst>
          </p:nvPr>
        </p:nvGraphicFramePr>
        <p:xfrm>
          <a:off x="152400" y="577312"/>
          <a:ext cx="8991600" cy="57663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7951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body" idx="1"/>
          </p:nvPr>
        </p:nvSpPr>
        <p:spPr>
          <a:xfrm>
            <a:off x="228600" y="825940"/>
            <a:ext cx="8610600" cy="6172200"/>
          </a:xfrm>
          <a:noFill/>
        </p:spPr>
        <p:txBody>
          <a:bodyPr>
            <a:normAutofit lnSpcReduction="10000"/>
          </a:bodyPr>
          <a:lstStyle/>
          <a:p>
            <a:pPr eaLnBrk="1" hangingPunct="1">
              <a:spcBef>
                <a:spcPts val="0"/>
              </a:spcBef>
              <a:spcAft>
                <a:spcPts val="1800"/>
              </a:spcAft>
            </a:pPr>
            <a:r>
              <a:rPr lang="en-US" sz="2400" b="1" dirty="0" err="1" smtClean="0"/>
              <a:t>Baghlan</a:t>
            </a:r>
            <a:r>
              <a:rPr lang="en-US" sz="2400" b="1" dirty="0" smtClean="0"/>
              <a:t> </a:t>
            </a:r>
            <a:r>
              <a:rPr lang="en-US" sz="2000" dirty="0" smtClean="0"/>
              <a:t>…tankers were put to fire by Taliban, and one American armored vehicle was destroyed by Taliban rocket attack.</a:t>
            </a:r>
          </a:p>
          <a:p>
            <a:pPr eaLnBrk="1" hangingPunct="1">
              <a:spcBef>
                <a:spcPts val="0"/>
              </a:spcBef>
              <a:spcAft>
                <a:spcPts val="1800"/>
              </a:spcAft>
            </a:pPr>
            <a:r>
              <a:rPr lang="en-US" sz="2400" b="1" dirty="0" err="1" smtClean="0"/>
              <a:t>Faryab</a:t>
            </a:r>
            <a:r>
              <a:rPr lang="en-US" sz="2400" b="1" dirty="0" smtClean="0"/>
              <a:t> </a:t>
            </a:r>
            <a:r>
              <a:rPr lang="en-US" sz="2000" dirty="0" smtClean="0"/>
              <a:t>…One suicide attack took place in </a:t>
            </a:r>
            <a:r>
              <a:rPr lang="en-US" sz="2000" dirty="0" err="1" smtClean="0"/>
              <a:t>Khwaja</a:t>
            </a:r>
            <a:r>
              <a:rPr lang="en-US" sz="2000" dirty="0" smtClean="0"/>
              <a:t> </a:t>
            </a:r>
            <a:r>
              <a:rPr lang="en-US" sz="2000" dirty="0" err="1" smtClean="0"/>
              <a:t>Sabz</a:t>
            </a:r>
            <a:r>
              <a:rPr lang="en-US" sz="2000" dirty="0" smtClean="0"/>
              <a:t> Posh District which killed and injured lots of people</a:t>
            </a:r>
          </a:p>
          <a:p>
            <a:pPr eaLnBrk="1" hangingPunct="1">
              <a:spcBef>
                <a:spcPts val="0"/>
              </a:spcBef>
              <a:spcAft>
                <a:spcPts val="1800"/>
              </a:spcAft>
            </a:pPr>
            <a:r>
              <a:rPr lang="en-US" sz="2400" b="1" dirty="0" err="1" smtClean="0"/>
              <a:t>Ghor</a:t>
            </a:r>
            <a:r>
              <a:rPr lang="en-US" sz="2000" dirty="0" smtClean="0"/>
              <a:t> …The passengers including our interviewers were robbed of money by robbers on the road to one of </a:t>
            </a:r>
            <a:r>
              <a:rPr lang="en-US" sz="2000" dirty="0" err="1" smtClean="0"/>
              <a:t>Ghor</a:t>
            </a:r>
            <a:r>
              <a:rPr lang="en-US" sz="2000" dirty="0" smtClean="0"/>
              <a:t> districts.</a:t>
            </a:r>
          </a:p>
          <a:p>
            <a:pPr eaLnBrk="1" hangingPunct="1">
              <a:spcBef>
                <a:spcPts val="0"/>
              </a:spcBef>
              <a:spcAft>
                <a:spcPts val="1800"/>
              </a:spcAft>
            </a:pPr>
            <a:r>
              <a:rPr lang="en-US" sz="2400" b="1" dirty="0" err="1" smtClean="0"/>
              <a:t>Jawzjan</a:t>
            </a:r>
            <a:r>
              <a:rPr lang="en-US" sz="2000" dirty="0" smtClean="0"/>
              <a:t>…During our survey a fight between security police and Taliban took place, the fight continued for four hours.</a:t>
            </a:r>
          </a:p>
          <a:p>
            <a:pPr eaLnBrk="1" hangingPunct="1">
              <a:spcBef>
                <a:spcPts val="0"/>
              </a:spcBef>
              <a:spcAft>
                <a:spcPts val="1800"/>
              </a:spcAft>
            </a:pPr>
            <a:r>
              <a:rPr lang="en-US" sz="2400" b="1" dirty="0" err="1" smtClean="0"/>
              <a:t>Wardak</a:t>
            </a:r>
            <a:r>
              <a:rPr lang="en-US" sz="2400" b="1" dirty="0" smtClean="0"/>
              <a:t> </a:t>
            </a:r>
            <a:r>
              <a:rPr lang="en-US" sz="2000" dirty="0" smtClean="0"/>
              <a:t>…Taliban militants took with them a person on charges of being </a:t>
            </a:r>
            <a:r>
              <a:rPr lang="en-US" sz="2000" dirty="0" err="1" smtClean="0"/>
              <a:t>Arbaki</a:t>
            </a:r>
            <a:r>
              <a:rPr lang="en-US" sz="2000" dirty="0" smtClean="0"/>
              <a:t> and was sentenced to heavy castigation.</a:t>
            </a:r>
          </a:p>
          <a:p>
            <a:pPr eaLnBrk="1" hangingPunct="1">
              <a:spcBef>
                <a:spcPts val="0"/>
              </a:spcBef>
              <a:spcAft>
                <a:spcPts val="1800"/>
              </a:spcAft>
            </a:pPr>
            <a:r>
              <a:rPr lang="en-US" sz="2400" b="1" dirty="0" err="1" smtClean="0"/>
              <a:t>Nimroz</a:t>
            </a:r>
            <a:r>
              <a:rPr lang="en-US" sz="2400" b="1" dirty="0" smtClean="0"/>
              <a:t> </a:t>
            </a:r>
            <a:r>
              <a:rPr lang="en-US" sz="2000" dirty="0" smtClean="0"/>
              <a:t>…We witnessed rocket attacks on the second day of our work from Taliban on </a:t>
            </a:r>
            <a:r>
              <a:rPr lang="en-US" sz="2000" dirty="0" err="1" smtClean="0"/>
              <a:t>Nimroz</a:t>
            </a:r>
            <a:r>
              <a:rPr lang="en-US" sz="2000" dirty="0" smtClean="0"/>
              <a:t> airport.</a:t>
            </a:r>
          </a:p>
          <a:p>
            <a:pPr eaLnBrk="1" hangingPunct="1">
              <a:spcBef>
                <a:spcPts val="0"/>
              </a:spcBef>
              <a:spcAft>
                <a:spcPts val="1800"/>
              </a:spcAft>
            </a:pPr>
            <a:r>
              <a:rPr lang="en-US" sz="2400" b="1" dirty="0" smtClean="0"/>
              <a:t>Nuristan </a:t>
            </a:r>
            <a:r>
              <a:rPr lang="en-US" sz="2000" dirty="0" smtClean="0"/>
              <a:t>…Taliban insurgents blazed and set afire to a girls’ school in </a:t>
            </a:r>
            <a:r>
              <a:rPr lang="en-US" sz="2000" dirty="0" err="1" smtClean="0"/>
              <a:t>Mandool</a:t>
            </a:r>
            <a:r>
              <a:rPr lang="en-US" sz="2000" dirty="0" smtClean="0"/>
              <a:t> district and demolished the entire school building.</a:t>
            </a:r>
          </a:p>
          <a:p>
            <a:pPr eaLnBrk="1" hangingPunct="1">
              <a:spcBef>
                <a:spcPts val="0"/>
              </a:spcBef>
              <a:spcAft>
                <a:spcPts val="1800"/>
              </a:spcAft>
            </a:pPr>
            <a:endParaRPr lang="en-US" sz="2000" dirty="0" smtClean="0"/>
          </a:p>
          <a:p>
            <a:pPr eaLnBrk="1" hangingPunct="1">
              <a:spcBef>
                <a:spcPts val="0"/>
              </a:spcBef>
              <a:spcAft>
                <a:spcPts val="1800"/>
              </a:spcAft>
            </a:pPr>
            <a:endParaRPr lang="en-US" sz="2000" dirty="0" smtClean="0"/>
          </a:p>
          <a:p>
            <a:pPr eaLnBrk="1" hangingPunct="1">
              <a:spcBef>
                <a:spcPts val="0"/>
              </a:spcBef>
              <a:spcAft>
                <a:spcPts val="1800"/>
              </a:spcAft>
            </a:pPr>
            <a:endParaRPr lang="en-US" sz="2000" dirty="0" smtClean="0"/>
          </a:p>
          <a:p>
            <a:pPr lvl="1" eaLnBrk="1" hangingPunct="1"/>
            <a:endParaRPr lang="en-US" sz="2400" b="1" dirty="0" smtClean="0"/>
          </a:p>
          <a:p>
            <a:pPr lvl="2" eaLnBrk="1" hangingPunct="1">
              <a:buNone/>
            </a:pPr>
            <a:endParaRPr lang="en-US" sz="1600" dirty="0" smtClean="0"/>
          </a:p>
        </p:txBody>
      </p:sp>
      <p:pic>
        <p:nvPicPr>
          <p:cNvPr id="3"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20017062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graphicFrame>
        <p:nvGraphicFramePr>
          <p:cNvPr id="5" name="Chart 4"/>
          <p:cNvGraphicFramePr>
            <a:graphicFrameLocks noGrp="1"/>
          </p:cNvGraphicFramePr>
          <p:nvPr>
            <p:extLst>
              <p:ext uri="{D42A27DB-BD31-4B8C-83A1-F6EECF244321}">
                <p14:modId xmlns:p14="http://schemas.microsoft.com/office/powerpoint/2010/main" val="3297841163"/>
              </p:ext>
            </p:extLst>
          </p:nvPr>
        </p:nvGraphicFramePr>
        <p:xfrm>
          <a:off x="285750" y="469079"/>
          <a:ext cx="8858250" cy="61150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56753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326389082"/>
              </p:ext>
            </p:extLst>
          </p:nvPr>
        </p:nvGraphicFramePr>
        <p:xfrm>
          <a:off x="0" y="478802"/>
          <a:ext cx="8991599" cy="6119812"/>
        </p:xfrm>
        <a:graphic>
          <a:graphicData uri="http://schemas.openxmlformats.org/drawingml/2006/chart">
            <c:chart xmlns:c="http://schemas.openxmlformats.org/drawingml/2006/chart" xmlns:r="http://schemas.openxmlformats.org/officeDocument/2006/relationships" r:id="rId2"/>
          </a:graphicData>
        </a:graphic>
      </p:graphicFrame>
      <p:pic>
        <p:nvPicPr>
          <p:cNvPr id="4" name="Picture 4" descr="Langer Logo White.png"/>
          <p:cNvPicPr>
            <a:picLocks noChangeAspect="1"/>
          </p:cNvPicPr>
          <p:nvPr/>
        </p:nvPicPr>
        <p:blipFill>
          <a:blip r:embed="rId3"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149640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chart seriesIdx="-4" categoryIdx="1"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category"/>
        </p:bldSub>
      </p:bldGraphic>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1161" y="1127538"/>
            <a:ext cx="8411325" cy="3740893"/>
          </a:xfrm>
        </p:spPr>
        <p:txBody>
          <a:bodyPr>
            <a:normAutofit fontScale="90000"/>
          </a:bodyPr>
          <a:lstStyle/>
          <a:p>
            <a:r>
              <a:rPr lang="en-US" dirty="0" smtClean="0">
                <a:solidFill>
                  <a:schemeClr val="tx1"/>
                </a:solidFill>
              </a:rPr>
              <a:t>Thank you!</a:t>
            </a:r>
            <a:r>
              <a:rPr lang="en-US" sz="4000" dirty="0" smtClean="0">
                <a:solidFill>
                  <a:schemeClr val="tx1"/>
                </a:solidFill>
              </a:rPr>
              <a:t/>
            </a:r>
            <a:br>
              <a:rPr lang="en-US" sz="4000" dirty="0" smtClean="0">
                <a:solidFill>
                  <a:schemeClr val="tx1"/>
                </a:solidFill>
              </a:rPr>
            </a:br>
            <a:r>
              <a:rPr lang="en-US" sz="4000" dirty="0" smtClean="0">
                <a:solidFill>
                  <a:schemeClr val="tx1"/>
                </a:solidFill>
              </a:rPr>
              <a:t/>
            </a:r>
            <a:br>
              <a:rPr lang="en-US" sz="4000" dirty="0" smtClean="0">
                <a:solidFill>
                  <a:schemeClr val="tx1"/>
                </a:solidFill>
              </a:rPr>
            </a:br>
            <a:r>
              <a:rPr lang="en-US" sz="4000" dirty="0" smtClean="0">
                <a:solidFill>
                  <a:schemeClr val="tx1"/>
                </a:solidFill>
              </a:rPr>
              <a:t>Data </a:t>
            </a:r>
            <a:r>
              <a:rPr lang="en-US" sz="4000" dirty="0" smtClean="0">
                <a:solidFill>
                  <a:schemeClr val="tx1"/>
                </a:solidFill>
              </a:rPr>
              <a:t>Update</a:t>
            </a:r>
            <a:r>
              <a:rPr lang="en-US" sz="4000" dirty="0" smtClean="0">
                <a:solidFill>
                  <a:schemeClr val="tx1"/>
                </a:solidFill>
              </a:rPr>
              <a:t>:</a:t>
            </a:r>
            <a:br>
              <a:rPr lang="en-US" sz="4000" dirty="0" smtClean="0">
                <a:solidFill>
                  <a:schemeClr val="tx1"/>
                </a:solidFill>
              </a:rPr>
            </a:br>
            <a:r>
              <a:rPr lang="en-US" sz="4000" dirty="0" smtClean="0">
                <a:solidFill>
                  <a:schemeClr val="tx1"/>
                </a:solidFill>
              </a:rPr>
              <a:t>Yemen Baseline,</a:t>
            </a:r>
            <a:br>
              <a:rPr lang="en-US" sz="4000" dirty="0" smtClean="0">
                <a:solidFill>
                  <a:schemeClr val="tx1"/>
                </a:solidFill>
              </a:rPr>
            </a:br>
            <a:r>
              <a:rPr lang="en-US" sz="4000" dirty="0" smtClean="0">
                <a:solidFill>
                  <a:schemeClr val="tx1"/>
                </a:solidFill>
              </a:rPr>
              <a:t>Afghanistan </a:t>
            </a:r>
            <a:r>
              <a:rPr lang="en-US" sz="4000" dirty="0" smtClean="0">
                <a:solidFill>
                  <a:schemeClr val="tx1"/>
                </a:solidFill>
              </a:rPr>
              <a:t>Trends</a:t>
            </a:r>
            <a:br>
              <a:rPr lang="en-US" sz="4000" dirty="0" smtClean="0">
                <a:solidFill>
                  <a:schemeClr val="tx1"/>
                </a:solidFill>
              </a:rPr>
            </a:br>
            <a:r>
              <a:rPr lang="en-US" sz="2700" dirty="0" smtClean="0">
                <a:solidFill>
                  <a:schemeClr val="tx1"/>
                </a:solidFill>
              </a:rPr>
              <a:t/>
            </a:r>
            <a:br>
              <a:rPr lang="en-US" sz="2700" dirty="0" smtClean="0">
                <a:solidFill>
                  <a:schemeClr val="tx1"/>
                </a:solidFill>
              </a:rPr>
            </a:br>
            <a:r>
              <a:rPr lang="en-US" sz="2700" dirty="0">
                <a:solidFill>
                  <a:schemeClr val="tx1"/>
                </a:solidFill>
              </a:rPr>
              <a:t>C</a:t>
            </a:r>
            <a:r>
              <a:rPr lang="en-US" sz="2700" dirty="0" smtClean="0">
                <a:solidFill>
                  <a:schemeClr val="tx1"/>
                </a:solidFill>
              </a:rPr>
              <a:t>enter </a:t>
            </a:r>
            <a:r>
              <a:rPr lang="en-US" sz="2700" dirty="0" smtClean="0">
                <a:solidFill>
                  <a:schemeClr val="tx1"/>
                </a:solidFill>
              </a:rPr>
              <a:t>for Strategic and International Studies</a:t>
            </a:r>
            <a:br>
              <a:rPr lang="en-US" sz="2700" dirty="0" smtClean="0">
                <a:solidFill>
                  <a:schemeClr val="tx1"/>
                </a:solidFill>
              </a:rPr>
            </a:br>
            <a:r>
              <a:rPr lang="en-US" sz="2700" dirty="0" smtClean="0">
                <a:solidFill>
                  <a:schemeClr val="tx1"/>
                </a:solidFill>
              </a:rPr>
              <a:t>April 4, 2011</a:t>
            </a:r>
            <a:endParaRPr lang="en-US" sz="2700" dirty="0">
              <a:solidFill>
                <a:schemeClr val="tx1"/>
              </a:solidFill>
            </a:endParaRPr>
          </a:p>
        </p:txBody>
      </p:sp>
      <p:sp>
        <p:nvSpPr>
          <p:cNvPr id="3" name="Subtitle 2"/>
          <p:cNvSpPr>
            <a:spLocks noGrp="1"/>
          </p:cNvSpPr>
          <p:nvPr>
            <p:ph type="subTitle" idx="1"/>
          </p:nvPr>
        </p:nvSpPr>
        <p:spPr>
          <a:xfrm>
            <a:off x="1691904" y="4569322"/>
            <a:ext cx="7234382" cy="1752600"/>
          </a:xfrm>
        </p:spPr>
        <p:txBody>
          <a:bodyPr>
            <a:normAutofit/>
          </a:bodyPr>
          <a:lstStyle/>
          <a:p>
            <a:endParaRPr lang="en-US" sz="2400" dirty="0" smtClean="0">
              <a:solidFill>
                <a:schemeClr val="tx1"/>
              </a:solidFill>
            </a:endParaRPr>
          </a:p>
          <a:p>
            <a:r>
              <a:rPr lang="en-US" sz="1600" dirty="0" smtClean="0">
                <a:solidFill>
                  <a:schemeClr val="tx1"/>
                </a:solidFill>
              </a:rPr>
              <a:t>Gary Langer</a:t>
            </a:r>
          </a:p>
          <a:p>
            <a:r>
              <a:rPr lang="en-US" sz="1600" dirty="0" smtClean="0">
                <a:solidFill>
                  <a:schemeClr val="tx1"/>
                </a:solidFill>
              </a:rPr>
              <a:t>Langer Research Associates</a:t>
            </a:r>
          </a:p>
          <a:p>
            <a:r>
              <a:rPr lang="en-US" sz="1600" dirty="0" smtClean="0">
                <a:solidFill>
                  <a:schemeClr val="tx1"/>
                </a:solidFill>
              </a:rPr>
              <a:t>glanger@langerresearch.com</a:t>
            </a:r>
            <a:endParaRPr lang="en-US" sz="1600" dirty="0">
              <a:solidFill>
                <a:schemeClr val="tx1"/>
              </a:solidFill>
            </a:endParaRPr>
          </a:p>
        </p:txBody>
      </p:sp>
    </p:spTree>
    <p:extLst>
      <p:ext uri="{BB962C8B-B14F-4D97-AF65-F5344CB8AC3E}">
        <p14:creationId xmlns:p14="http://schemas.microsoft.com/office/powerpoint/2010/main" val="316620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2"/>
          <p:cNvSpPr txBox="1">
            <a:spLocks noChangeArrowheads="1"/>
          </p:cNvSpPr>
          <p:nvPr/>
        </p:nvSpPr>
        <p:spPr bwMode="auto">
          <a:xfrm>
            <a:off x="6705600" y="6581001"/>
            <a:ext cx="2438400" cy="276999"/>
          </a:xfrm>
          <a:prstGeom prst="rect">
            <a:avLst/>
          </a:prstGeom>
          <a:noFill/>
          <a:ln w="9525">
            <a:noFill/>
            <a:miter lim="800000"/>
            <a:headEnd/>
            <a:tailEnd/>
          </a:ln>
        </p:spPr>
        <p:txBody>
          <a:bodyPr wrap="square">
            <a:prstTxWarp prst="textNoShape">
              <a:avLst/>
            </a:prstTxWarp>
            <a:spAutoFit/>
          </a:bodyPr>
          <a:lstStyle/>
          <a:p>
            <a:pPr algn="r">
              <a:spcBef>
                <a:spcPct val="50000"/>
              </a:spcBef>
            </a:pPr>
            <a:r>
              <a:rPr lang="en-US" sz="1200" dirty="0" smtClean="0">
                <a:solidFill>
                  <a:schemeClr val="bg1"/>
                </a:solidFill>
              </a:rPr>
              <a:t>(</a:t>
            </a:r>
            <a:r>
              <a:rPr lang="en-US" sz="1200" dirty="0">
                <a:solidFill>
                  <a:schemeClr val="bg1"/>
                </a:solidFill>
              </a:rPr>
              <a:t>ACSOR photo</a:t>
            </a:r>
            <a:r>
              <a:rPr lang="en-US" sz="1200" dirty="0" smtClean="0">
                <a:solidFill>
                  <a:schemeClr val="bg1"/>
                </a:solidFill>
              </a:rPr>
              <a:t>)</a:t>
            </a:r>
            <a:endParaRPr lang="en-US" sz="1200" dirty="0">
              <a:solidFill>
                <a:schemeClr val="bg1"/>
              </a:solidFill>
            </a:endParaRPr>
          </a:p>
        </p:txBody>
      </p:sp>
      <p:sp>
        <p:nvSpPr>
          <p:cNvPr id="2" name="Title 1"/>
          <p:cNvSpPr>
            <a:spLocks noGrp="1"/>
          </p:cNvSpPr>
          <p:nvPr>
            <p:ph type="title"/>
          </p:nvPr>
        </p:nvSpPr>
        <p:spPr>
          <a:xfrm>
            <a:off x="1209675" y="1865680"/>
            <a:ext cx="6715125" cy="1620470"/>
          </a:xfrm>
        </p:spPr>
        <p:txBody>
          <a:bodyPr>
            <a:noAutofit/>
          </a:bodyPr>
          <a:lstStyle/>
          <a:p>
            <a:pPr algn="ctr"/>
            <a:r>
              <a:rPr lang="en-US" dirty="0" smtClean="0">
                <a:latin typeface="+mn-lt"/>
              </a:rPr>
              <a:t>Field Work Hazard #2:</a:t>
            </a:r>
            <a:br>
              <a:rPr lang="en-US" dirty="0" smtClean="0">
                <a:latin typeface="+mn-lt"/>
              </a:rPr>
            </a:br>
            <a:r>
              <a:rPr lang="en-US" dirty="0" smtClean="0">
                <a:latin typeface="+mn-lt"/>
              </a:rPr>
              <a:t>Getting Around</a:t>
            </a:r>
            <a:endParaRPr lang="en-US" dirty="0">
              <a:latin typeface="+mn-lt"/>
            </a:endParaRPr>
          </a:p>
        </p:txBody>
      </p:sp>
    </p:spTree>
    <p:extLst>
      <p:ext uri="{BB962C8B-B14F-4D97-AF65-F5344CB8AC3E}">
        <p14:creationId xmlns:p14="http://schemas.microsoft.com/office/powerpoint/2010/main" val="1695518246"/>
      </p:ext>
    </p:extLst>
  </p:cSld>
  <p:clrMapOvr>
    <a:masterClrMapping/>
  </p:clrMapOvr>
  <p:transition advTm="4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228600" y="909449"/>
            <a:ext cx="8697686" cy="6019800"/>
          </a:xfrm>
        </p:spPr>
        <p:txBody>
          <a:bodyPr>
            <a:normAutofit/>
          </a:bodyPr>
          <a:lstStyle/>
          <a:p>
            <a:pPr>
              <a:spcBef>
                <a:spcPct val="0"/>
              </a:spcBef>
              <a:spcAft>
                <a:spcPts val="1800"/>
              </a:spcAft>
            </a:pPr>
            <a:r>
              <a:rPr lang="en-US" sz="2400" b="1" dirty="0" err="1" smtClean="0"/>
              <a:t>Baghlan</a:t>
            </a:r>
            <a:r>
              <a:rPr lang="en-US" sz="2400" b="1" dirty="0" smtClean="0"/>
              <a:t> </a:t>
            </a:r>
            <a:r>
              <a:rPr lang="en-US" sz="2000" dirty="0" smtClean="0"/>
              <a:t>…the road in </a:t>
            </a:r>
            <a:r>
              <a:rPr lang="en-US" sz="2000" dirty="0" err="1" smtClean="0"/>
              <a:t>Salang</a:t>
            </a:r>
            <a:r>
              <a:rPr lang="en-US" sz="2000" dirty="0" smtClean="0"/>
              <a:t> was not in good condition, it was snowing and cars had crashed and fell down from the mountains… one car crashed with a big tanker in this accident all passengers in the small car were killed.</a:t>
            </a:r>
          </a:p>
          <a:p>
            <a:pPr>
              <a:spcBef>
                <a:spcPct val="0"/>
              </a:spcBef>
              <a:spcAft>
                <a:spcPts val="1800"/>
              </a:spcAft>
            </a:pPr>
            <a:r>
              <a:rPr lang="en-US" sz="2400" b="1" dirty="0" err="1" smtClean="0"/>
              <a:t>Jawzjan</a:t>
            </a:r>
            <a:r>
              <a:rPr lang="en-US" sz="2400" b="1" dirty="0" smtClean="0"/>
              <a:t> </a:t>
            </a:r>
            <a:r>
              <a:rPr lang="en-US" sz="2000" dirty="0" smtClean="0"/>
              <a:t>…While going to the province the car I was traveling in crashed with another car, in the accident the two men from opposite side were killed and two were badly injured.</a:t>
            </a:r>
          </a:p>
          <a:p>
            <a:pPr>
              <a:spcBef>
                <a:spcPct val="0"/>
              </a:spcBef>
              <a:spcAft>
                <a:spcPts val="1800"/>
              </a:spcAft>
            </a:pPr>
            <a:r>
              <a:rPr lang="en-US" sz="2400" b="1" dirty="0" smtClean="0"/>
              <a:t>Nuristan</a:t>
            </a:r>
            <a:r>
              <a:rPr lang="en-US" sz="2000" dirty="0" smtClean="0"/>
              <a:t> …landslide on the main highway had caused blockade of the way.</a:t>
            </a:r>
            <a:endParaRPr lang="en-US" sz="2400" dirty="0" smtClean="0"/>
          </a:p>
          <a:p>
            <a:pPr>
              <a:spcBef>
                <a:spcPct val="0"/>
              </a:spcBef>
              <a:spcAft>
                <a:spcPts val="1800"/>
              </a:spcAft>
            </a:pPr>
            <a:r>
              <a:rPr lang="en-US" sz="2400" b="1" dirty="0" err="1" smtClean="0"/>
              <a:t>Kapisa</a:t>
            </a:r>
            <a:r>
              <a:rPr lang="en-US" sz="2400" b="1" dirty="0" smtClean="0"/>
              <a:t> </a:t>
            </a:r>
            <a:r>
              <a:rPr lang="en-US" sz="2000" dirty="0" smtClean="0"/>
              <a:t>…The flood destroyed the road to </a:t>
            </a:r>
            <a:r>
              <a:rPr lang="en-US" sz="2000" dirty="0" err="1" smtClean="0"/>
              <a:t>Nijrab</a:t>
            </a:r>
            <a:r>
              <a:rPr lang="en-US" sz="2000" dirty="0" smtClean="0"/>
              <a:t> district.</a:t>
            </a:r>
          </a:p>
          <a:p>
            <a:pPr>
              <a:spcBef>
                <a:spcPct val="0"/>
              </a:spcBef>
              <a:spcAft>
                <a:spcPts val="1800"/>
              </a:spcAft>
            </a:pPr>
            <a:r>
              <a:rPr lang="en-US" sz="2400" b="1" dirty="0" err="1" smtClean="0"/>
              <a:t>Wardak</a:t>
            </a:r>
            <a:r>
              <a:rPr lang="en-US" sz="2400" b="1" dirty="0" smtClean="0"/>
              <a:t> </a:t>
            </a:r>
            <a:r>
              <a:rPr lang="en-US" sz="2400" dirty="0" smtClean="0"/>
              <a:t>…</a:t>
            </a:r>
            <a:r>
              <a:rPr lang="en-US" sz="2000" dirty="0" smtClean="0"/>
              <a:t>On </a:t>
            </a:r>
            <a:r>
              <a:rPr lang="en-US" sz="2000" dirty="0" err="1" smtClean="0"/>
              <a:t>Sayed</a:t>
            </a:r>
            <a:r>
              <a:rPr lang="en-US" sz="2000" dirty="0" smtClean="0"/>
              <a:t> Abad highway in </a:t>
            </a:r>
            <a:r>
              <a:rPr lang="en-US" sz="2000" dirty="0" err="1" smtClean="0"/>
              <a:t>Dasht</a:t>
            </a:r>
            <a:r>
              <a:rPr lang="en-US" sz="2000" dirty="0" smtClean="0"/>
              <a:t> </a:t>
            </a:r>
            <a:r>
              <a:rPr lang="en-US" sz="2000" dirty="0" err="1" smtClean="0"/>
              <a:t>Toob</a:t>
            </a:r>
            <a:r>
              <a:rPr lang="en-US" sz="2000" dirty="0" smtClean="0"/>
              <a:t> area, a mini car made an accident with a giant vehicle where three people lost their lives.</a:t>
            </a:r>
          </a:p>
          <a:p>
            <a:pPr>
              <a:spcBef>
                <a:spcPct val="0"/>
              </a:spcBef>
              <a:spcAft>
                <a:spcPts val="1800"/>
              </a:spcAft>
            </a:pPr>
            <a:r>
              <a:rPr lang="en-US" sz="2400" b="1" dirty="0" err="1" smtClean="0"/>
              <a:t>Laghman</a:t>
            </a:r>
            <a:r>
              <a:rPr lang="en-US" sz="2400" b="1" dirty="0" smtClean="0"/>
              <a:t> </a:t>
            </a:r>
            <a:r>
              <a:rPr lang="en-US" sz="2400" dirty="0" smtClean="0"/>
              <a:t>…</a:t>
            </a:r>
            <a:r>
              <a:rPr lang="en-US" sz="2000" dirty="0" smtClean="0"/>
              <a:t>Armed insurgents are active in </a:t>
            </a:r>
            <a:r>
              <a:rPr lang="en-US" sz="2000" dirty="0" err="1" smtClean="0"/>
              <a:t>Alingar</a:t>
            </a:r>
            <a:r>
              <a:rPr lang="en-US" sz="2000" dirty="0" smtClean="0"/>
              <a:t> district where travel is an enormous issue. </a:t>
            </a:r>
          </a:p>
          <a:p>
            <a:pPr>
              <a:spcBef>
                <a:spcPct val="0"/>
              </a:spcBef>
              <a:spcAft>
                <a:spcPts val="1800"/>
              </a:spcAft>
            </a:pPr>
            <a:endParaRPr lang="en-US" sz="2000" dirty="0" smtClean="0"/>
          </a:p>
          <a:p>
            <a:pPr>
              <a:spcBef>
                <a:spcPct val="0"/>
              </a:spcBef>
              <a:spcAft>
                <a:spcPts val="1800"/>
              </a:spcAft>
            </a:pPr>
            <a:endParaRPr lang="en-US" sz="2000" dirty="0" smtClean="0"/>
          </a:p>
          <a:p>
            <a:pPr>
              <a:spcBef>
                <a:spcPct val="0"/>
              </a:spcBef>
              <a:spcAft>
                <a:spcPts val="1800"/>
              </a:spcAft>
            </a:pPr>
            <a:endParaRPr lang="en-US" dirty="0" smtClean="0"/>
          </a:p>
          <a:p>
            <a:pPr eaLnBrk="1" hangingPunct="1">
              <a:buFontTx/>
              <a:buNone/>
            </a:pPr>
            <a:endParaRPr lang="en-US" sz="2400" dirty="0"/>
          </a:p>
        </p:txBody>
      </p:sp>
      <p:pic>
        <p:nvPicPr>
          <p:cNvPr id="3"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3358181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04800" y="808238"/>
            <a:ext cx="8534400" cy="5592561"/>
          </a:xfrm>
        </p:spPr>
        <p:txBody>
          <a:bodyPr/>
          <a:lstStyle/>
          <a:p>
            <a:pPr>
              <a:spcBef>
                <a:spcPct val="0"/>
              </a:spcBef>
              <a:spcAft>
                <a:spcPts val="1800"/>
              </a:spcAft>
              <a:buNone/>
            </a:pPr>
            <a:endParaRPr lang="en-US" sz="3200" dirty="0"/>
          </a:p>
          <a:p>
            <a:pPr>
              <a:spcBef>
                <a:spcPct val="0"/>
              </a:spcBef>
              <a:spcAft>
                <a:spcPts val="1800"/>
              </a:spcAft>
              <a:buNone/>
            </a:pPr>
            <a:r>
              <a:rPr lang="en-US" sz="3200" dirty="0" smtClean="0"/>
              <a:t>	Interviewer instruction: Note transportation issues (car trouble, car accidents, etc.) </a:t>
            </a:r>
          </a:p>
          <a:p>
            <a:pPr>
              <a:spcBef>
                <a:spcPct val="0"/>
              </a:spcBef>
              <a:spcAft>
                <a:spcPts val="1800"/>
              </a:spcAft>
              <a:buNone/>
            </a:pPr>
            <a:r>
              <a:rPr lang="en-US" sz="3200" dirty="0" smtClean="0"/>
              <a:t>	</a:t>
            </a:r>
            <a:r>
              <a:rPr lang="en-US" sz="3200" dirty="0" err="1" smtClean="0"/>
              <a:t>Panjshir</a:t>
            </a:r>
            <a:r>
              <a:rPr lang="en-US" sz="3200" dirty="0" smtClean="0"/>
              <a:t> supervisor</a:t>
            </a:r>
            <a:r>
              <a:rPr lang="en-US" sz="3200" dirty="0"/>
              <a:t>:</a:t>
            </a:r>
          </a:p>
          <a:p>
            <a:pPr>
              <a:spcBef>
                <a:spcPct val="0"/>
              </a:spcBef>
              <a:spcAft>
                <a:spcPts val="1800"/>
              </a:spcAft>
              <a:buNone/>
            </a:pPr>
            <a:r>
              <a:rPr lang="en-US" sz="3200" dirty="0" smtClean="0"/>
              <a:t>	“1. Lack of mini buses.</a:t>
            </a:r>
          </a:p>
          <a:p>
            <a:pPr>
              <a:spcBef>
                <a:spcPct val="0"/>
              </a:spcBef>
              <a:spcAft>
                <a:spcPts val="1800"/>
              </a:spcAft>
              <a:buNone/>
            </a:pPr>
            <a:r>
              <a:rPr lang="en-US" sz="3200" dirty="0" smtClean="0"/>
              <a:t>	“2. High prices of fuel, and road fares.</a:t>
            </a:r>
          </a:p>
          <a:p>
            <a:pPr>
              <a:spcBef>
                <a:spcPct val="0"/>
              </a:spcBef>
              <a:spcAft>
                <a:spcPts val="1800"/>
              </a:spcAft>
              <a:buNone/>
            </a:pPr>
            <a:r>
              <a:rPr lang="en-US" sz="3200" dirty="0" smtClean="0"/>
              <a:t>	“3. Anarchy.”</a:t>
            </a:r>
          </a:p>
          <a:p>
            <a:pPr lvl="1">
              <a:spcBef>
                <a:spcPct val="0"/>
              </a:spcBef>
              <a:spcAft>
                <a:spcPts val="1800"/>
              </a:spcAft>
            </a:pPr>
            <a:endParaRPr lang="en-US" sz="2000" dirty="0" smtClean="0"/>
          </a:p>
          <a:p>
            <a:pPr>
              <a:spcBef>
                <a:spcPct val="0"/>
              </a:spcBef>
              <a:spcAft>
                <a:spcPts val="1800"/>
              </a:spcAft>
            </a:pPr>
            <a:endParaRPr lang="en-US" sz="1200" dirty="0" smtClean="0"/>
          </a:p>
          <a:p>
            <a:pPr eaLnBrk="1" hangingPunct="1">
              <a:buFontTx/>
              <a:buNone/>
            </a:pPr>
            <a:endParaRPr lang="en-US" sz="2400" dirty="0"/>
          </a:p>
        </p:txBody>
      </p:sp>
      <p:pic>
        <p:nvPicPr>
          <p:cNvPr id="3" name="Picture 4" descr="Langer Logo White.png"/>
          <p:cNvPicPr>
            <a:picLocks noChangeAspect="1"/>
          </p:cNvPicPr>
          <p:nvPr/>
        </p:nvPicPr>
        <p:blipFill>
          <a:blip r:embed="rId2" cstate="print"/>
          <a:srcRect/>
          <a:stretch>
            <a:fillRect/>
          </a:stretch>
        </p:blipFill>
        <p:spPr bwMode="auto">
          <a:xfrm>
            <a:off x="6598920" y="6477000"/>
            <a:ext cx="2545080" cy="381000"/>
          </a:xfrm>
          <a:prstGeom prst="rect">
            <a:avLst/>
          </a:prstGeom>
          <a:noFill/>
          <a:ln w="9525">
            <a:noFill/>
            <a:miter lim="800000"/>
            <a:headEnd/>
            <a:tailEnd/>
          </a:ln>
        </p:spPr>
      </p:pic>
    </p:spTree>
    <p:extLst>
      <p:ext uri="{BB962C8B-B14F-4D97-AF65-F5344CB8AC3E}">
        <p14:creationId xmlns:p14="http://schemas.microsoft.com/office/powerpoint/2010/main" val="61854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2007</TotalTime>
  <Words>1740</Words>
  <Application>Microsoft Office PowerPoint</Application>
  <PresentationFormat>On-screen Show (4:3)</PresentationFormat>
  <Paragraphs>395</Paragraphs>
  <Slides>62</Slides>
  <Notes>8</Notes>
  <HiddenSlides>0</HiddenSlides>
  <MMClips>0</MMClips>
  <ScaleCrop>false</ScaleCrop>
  <HeadingPairs>
    <vt:vector size="4" baseType="variant">
      <vt:variant>
        <vt:lpstr>Theme</vt:lpstr>
      </vt:variant>
      <vt:variant>
        <vt:i4>3</vt:i4>
      </vt:variant>
      <vt:variant>
        <vt:lpstr>Slide Titles</vt:lpstr>
      </vt:variant>
      <vt:variant>
        <vt:i4>62</vt:i4>
      </vt:variant>
    </vt:vector>
  </HeadingPairs>
  <TitlesOfParts>
    <vt:vector size="65" baseType="lpstr">
      <vt:lpstr>Flow</vt:lpstr>
      <vt:lpstr>1_Flow</vt:lpstr>
      <vt:lpstr>3_Flow</vt:lpstr>
      <vt:lpstr>Data Update: Yemen Baseline, Afghanistan Trends Part II of II  Center for Strategic and International Studies April 4, 2011</vt:lpstr>
      <vt:lpstr>Afghanistan surveys (ABC/media partners)</vt:lpstr>
      <vt:lpstr>Latest: </vt:lpstr>
      <vt:lpstr>Specs., cont.</vt:lpstr>
      <vt:lpstr>PowerPoint Presentation</vt:lpstr>
      <vt:lpstr>PowerPoint Presentation</vt:lpstr>
      <vt:lpstr>Field Work Hazard #2: Getting Around</vt:lpstr>
      <vt:lpstr>PowerPoint Presentation</vt:lpstr>
      <vt:lpstr>PowerPoint Presentation</vt:lpstr>
      <vt:lpstr>Overview of Recent Trend</vt:lpstr>
      <vt:lpstr>External validation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Factors:  Violence, the Taliban  and frustration with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Regional/provincial differences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Predicting support for U.S. presence</vt:lpstr>
      <vt:lpstr>Governance and ways forward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Data Update: Yemen Baseline, Afghanistan Trends  Center for Strategic and International Studies April 4, 2011</vt:lpstr>
    </vt:vector>
  </TitlesOfParts>
  <Company>Rutgers Univeresity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Phelan</dc:creator>
  <cp:lastModifiedBy>Gary</cp:lastModifiedBy>
  <cp:revision>102</cp:revision>
  <cp:lastPrinted>2011-03-16T18:53:40Z</cp:lastPrinted>
  <dcterms:created xsi:type="dcterms:W3CDTF">2011-04-03T22:03:13Z</dcterms:created>
  <dcterms:modified xsi:type="dcterms:W3CDTF">2011-04-04T22:39:34Z</dcterms:modified>
</cp:coreProperties>
</file>