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24" r:id="rId2"/>
    <p:sldId id="342" r:id="rId3"/>
    <p:sldId id="343" r:id="rId4"/>
    <p:sldId id="344" r:id="rId5"/>
    <p:sldId id="363" r:id="rId6"/>
    <p:sldId id="336" r:id="rId7"/>
    <p:sldId id="364" r:id="rId8"/>
    <p:sldId id="365" r:id="rId9"/>
    <p:sldId id="352" r:id="rId10"/>
    <p:sldId id="353" r:id="rId11"/>
    <p:sldId id="354" r:id="rId12"/>
    <p:sldId id="355" r:id="rId13"/>
    <p:sldId id="356" r:id="rId14"/>
    <p:sldId id="360" r:id="rId15"/>
    <p:sldId id="357" r:id="rId16"/>
    <p:sldId id="359" r:id="rId17"/>
    <p:sldId id="361" r:id="rId18"/>
    <p:sldId id="358" r:id="rId19"/>
    <p:sldId id="362" r:id="rId20"/>
    <p:sldId id="341" r:id="rId21"/>
    <p:sldId id="346" r:id="rId22"/>
    <p:sldId id="345" r:id="rId23"/>
    <p:sldId id="349" r:id="rId24"/>
    <p:sldId id="347" r:id="rId25"/>
    <p:sldId id="35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0F7811-0FBA-4368-AA48-E74A71638511}" type="datetimeFigureOut">
              <a:rPr lang="en-US" smtClean="0"/>
              <a:t>9/23/2025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60BC6-9E90-4FBB-9CD4-2E2D2DA11F3D}" type="slidenum">
              <a:rPr lang="en-US" smtClean="0"/>
              <a:t>‹#›</a:t>
            </a:fld>
            <a:endParaRPr lang="en-US"/>
          </a:p>
        </p:txBody>
      </p:sp>
    </p:spTree>
    <p:extLst>
      <p:ext uri="{BB962C8B-B14F-4D97-AF65-F5344CB8AC3E}">
        <p14:creationId xmlns:p14="http://schemas.microsoft.com/office/powerpoint/2010/main" val="3002177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960BC6-9E90-4FBB-9CD4-2E2D2DA11F3D}" type="slidenum">
              <a:rPr lang="en-US" smtClean="0"/>
              <a:t>11</a:t>
            </a:fld>
            <a:endParaRPr lang="en-US"/>
          </a:p>
        </p:txBody>
      </p:sp>
    </p:spTree>
    <p:extLst>
      <p:ext uri="{BB962C8B-B14F-4D97-AF65-F5344CB8AC3E}">
        <p14:creationId xmlns:p14="http://schemas.microsoft.com/office/powerpoint/2010/main" val="2835189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960BC6-9E90-4FBB-9CD4-2E2D2DA11F3D}" type="slidenum">
              <a:rPr lang="en-US" smtClean="0"/>
              <a:t>21</a:t>
            </a:fld>
            <a:endParaRPr lang="en-US"/>
          </a:p>
        </p:txBody>
      </p:sp>
    </p:spTree>
    <p:extLst>
      <p:ext uri="{BB962C8B-B14F-4D97-AF65-F5344CB8AC3E}">
        <p14:creationId xmlns:p14="http://schemas.microsoft.com/office/powerpoint/2010/main" val="1692825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960BC6-9E90-4FBB-9CD4-2E2D2DA11F3D}" type="slidenum">
              <a:rPr lang="en-US" smtClean="0"/>
              <a:t>23</a:t>
            </a:fld>
            <a:endParaRPr lang="en-US"/>
          </a:p>
        </p:txBody>
      </p:sp>
    </p:spTree>
    <p:extLst>
      <p:ext uri="{BB962C8B-B14F-4D97-AF65-F5344CB8AC3E}">
        <p14:creationId xmlns:p14="http://schemas.microsoft.com/office/powerpoint/2010/main" val="30003658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43430C8-6640-465D-9D83-4FF6420B2C7A}" type="datetimeFigureOut">
              <a:rPr lang="en-US" smtClean="0"/>
              <a:t>9/23/2025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C3D7EE8-EB0D-416D-AB6C-23BF159BD16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6086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3430C8-6640-465D-9D83-4FF6420B2C7A}"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D7EE8-EB0D-416D-AB6C-23BF159BD168}" type="slidenum">
              <a:rPr lang="en-US" smtClean="0"/>
              <a:t>‹#›</a:t>
            </a:fld>
            <a:endParaRPr lang="en-US"/>
          </a:p>
        </p:txBody>
      </p:sp>
    </p:spTree>
    <p:extLst>
      <p:ext uri="{BB962C8B-B14F-4D97-AF65-F5344CB8AC3E}">
        <p14:creationId xmlns:p14="http://schemas.microsoft.com/office/powerpoint/2010/main" val="2929027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3430C8-6640-465D-9D83-4FF6420B2C7A}"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D7EE8-EB0D-416D-AB6C-23BF159BD168}"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8193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3430C8-6640-465D-9D83-4FF6420B2C7A}"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D7EE8-EB0D-416D-AB6C-23BF159BD16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0470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3430C8-6640-465D-9D83-4FF6420B2C7A}"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D7EE8-EB0D-416D-AB6C-23BF159BD168}" type="slidenum">
              <a:rPr lang="en-US" smtClean="0"/>
              <a:t>‹#›</a:t>
            </a:fld>
            <a:endParaRPr lang="en-US"/>
          </a:p>
        </p:txBody>
      </p:sp>
    </p:spTree>
    <p:extLst>
      <p:ext uri="{BB962C8B-B14F-4D97-AF65-F5344CB8AC3E}">
        <p14:creationId xmlns:p14="http://schemas.microsoft.com/office/powerpoint/2010/main" val="1145011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3430C8-6640-465D-9D83-4FF6420B2C7A}"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D7EE8-EB0D-416D-AB6C-23BF159BD16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9810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3430C8-6640-465D-9D83-4FF6420B2C7A}"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D7EE8-EB0D-416D-AB6C-23BF159BD168}"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1793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3430C8-6640-465D-9D83-4FF6420B2C7A}"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D7EE8-EB0D-416D-AB6C-23BF159BD16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1589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3430C8-6640-465D-9D83-4FF6420B2C7A}"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D7EE8-EB0D-416D-AB6C-23BF159BD16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1983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3430C8-6640-465D-9D83-4FF6420B2C7A}"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D7EE8-EB0D-416D-AB6C-23BF159BD168}" type="slidenum">
              <a:rPr lang="en-US" smtClean="0"/>
              <a:t>‹#›</a:t>
            </a:fld>
            <a:endParaRPr lang="en-US"/>
          </a:p>
        </p:txBody>
      </p:sp>
    </p:spTree>
    <p:extLst>
      <p:ext uri="{BB962C8B-B14F-4D97-AF65-F5344CB8AC3E}">
        <p14:creationId xmlns:p14="http://schemas.microsoft.com/office/powerpoint/2010/main" val="2499026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3430C8-6640-465D-9D83-4FF6420B2C7A}"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D7EE8-EB0D-416D-AB6C-23BF159BD16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9278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3430C8-6640-465D-9D83-4FF6420B2C7A}"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D7EE8-EB0D-416D-AB6C-23BF159BD168}" type="slidenum">
              <a:rPr lang="en-US" smtClean="0"/>
              <a:t>‹#›</a:t>
            </a:fld>
            <a:endParaRPr lang="en-US"/>
          </a:p>
        </p:txBody>
      </p:sp>
    </p:spTree>
    <p:extLst>
      <p:ext uri="{BB962C8B-B14F-4D97-AF65-F5344CB8AC3E}">
        <p14:creationId xmlns:p14="http://schemas.microsoft.com/office/powerpoint/2010/main" val="3980434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3430C8-6640-465D-9D83-4FF6420B2C7A}" type="datetimeFigureOut">
              <a:rPr lang="en-US" smtClean="0"/>
              <a:t>9/23/2025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3D7EE8-EB0D-416D-AB6C-23BF159BD16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0905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3430C8-6640-465D-9D83-4FF6420B2C7A}" type="datetimeFigureOut">
              <a:rPr lang="en-US" smtClean="0"/>
              <a:t>9/23/2025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3D7EE8-EB0D-416D-AB6C-23BF159BD16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3208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430C8-6640-465D-9D83-4FF6420B2C7A}" type="datetimeFigureOut">
              <a:rPr lang="en-US" smtClean="0"/>
              <a:t>9/23/2025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3D7EE8-EB0D-416D-AB6C-23BF159BD168}" type="slidenum">
              <a:rPr lang="en-US" smtClean="0"/>
              <a:t>‹#›</a:t>
            </a:fld>
            <a:endParaRPr lang="en-US"/>
          </a:p>
        </p:txBody>
      </p:sp>
    </p:spTree>
    <p:extLst>
      <p:ext uri="{BB962C8B-B14F-4D97-AF65-F5344CB8AC3E}">
        <p14:creationId xmlns:p14="http://schemas.microsoft.com/office/powerpoint/2010/main" val="4243943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3430C8-6640-465D-9D83-4FF6420B2C7A}"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D7EE8-EB0D-416D-AB6C-23BF159BD16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6575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3430C8-6640-465D-9D83-4FF6420B2C7A}"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D7EE8-EB0D-416D-AB6C-23BF159BD168}" type="slidenum">
              <a:rPr lang="en-US" smtClean="0"/>
              <a:t>‹#›</a:t>
            </a:fld>
            <a:endParaRPr lang="en-US"/>
          </a:p>
        </p:txBody>
      </p:sp>
    </p:spTree>
    <p:extLst>
      <p:ext uri="{BB962C8B-B14F-4D97-AF65-F5344CB8AC3E}">
        <p14:creationId xmlns:p14="http://schemas.microsoft.com/office/powerpoint/2010/main" val="2024597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3430C8-6640-465D-9D83-4FF6420B2C7A}" type="datetimeFigureOut">
              <a:rPr lang="en-US" smtClean="0"/>
              <a:t>9/23/2025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C3D7EE8-EB0D-416D-AB6C-23BF159BD168}" type="slidenum">
              <a:rPr lang="en-US" smtClean="0"/>
              <a:t>‹#›</a:t>
            </a:fld>
            <a:endParaRPr lang="en-US"/>
          </a:p>
        </p:txBody>
      </p:sp>
    </p:spTree>
    <p:extLst>
      <p:ext uri="{BB962C8B-B14F-4D97-AF65-F5344CB8AC3E}">
        <p14:creationId xmlns:p14="http://schemas.microsoft.com/office/powerpoint/2010/main" val="6953403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novus.se/en/egnaundersokningar-arkiv/2024-10-novus-gallup-internationa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pnews.com/projects/election-results-2024/votecast/"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hyperlink" Target="https://www.norc.org/content/dam/norc-org/pdfs/VoteCastMethodologyStatement%202022%20GE_10252022.pd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economist.com/middle-east-and-africa/2025/03/27/the-war-in-gaza-has-unsettled-the-jewish-diaspor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ollegepulse.com/methodology/"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adl.org/resources/report/campus-antisemitism-one-year-after-hamas-terrorist-attacks"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www.adl.org/resources/report/campus-antisemitism-one-year-after-hamas-terrorist-attacks"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adl.org/sites/default/files/documents/2024-11/adl-gratz-model-campus-climate-survey-instrument-v2.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6FFE4-681A-43DA-8A87-8F0F20A398E2}"/>
              </a:ext>
            </a:extLst>
          </p:cNvPr>
          <p:cNvSpPr>
            <a:spLocks noGrp="1"/>
          </p:cNvSpPr>
          <p:nvPr>
            <p:ph type="ctrTitle"/>
          </p:nvPr>
        </p:nvSpPr>
        <p:spPr>
          <a:xfrm>
            <a:off x="2570479" y="1562102"/>
            <a:ext cx="7051042" cy="1866898"/>
          </a:xfrm>
        </p:spPr>
        <p:txBody>
          <a:bodyPr/>
          <a:lstStyle/>
          <a:p>
            <a:r>
              <a:rPr lang="en-US" sz="4000" dirty="0"/>
              <a:t>Transparency in Opinion Polling</a:t>
            </a:r>
            <a:br>
              <a:rPr lang="en-US" sz="4000" dirty="0"/>
            </a:br>
            <a:endParaRPr lang="en-US" sz="4000" dirty="0"/>
          </a:p>
        </p:txBody>
      </p:sp>
      <p:sp>
        <p:nvSpPr>
          <p:cNvPr id="3" name="Subtitle 2">
            <a:extLst>
              <a:ext uri="{FF2B5EF4-FFF2-40B4-BE49-F238E27FC236}">
                <a16:creationId xmlns:a16="http://schemas.microsoft.com/office/drawing/2014/main" id="{BFAC18C3-1451-4A70-A362-33EA87A82C97}"/>
              </a:ext>
            </a:extLst>
          </p:cNvPr>
          <p:cNvSpPr>
            <a:spLocks noGrp="1"/>
          </p:cNvSpPr>
          <p:nvPr>
            <p:ph type="subTitle" idx="1"/>
          </p:nvPr>
        </p:nvSpPr>
        <p:spPr>
          <a:xfrm>
            <a:off x="2509518" y="3566160"/>
            <a:ext cx="6815669" cy="1729738"/>
          </a:xfrm>
        </p:spPr>
        <p:txBody>
          <a:bodyPr>
            <a:normAutofit/>
          </a:bodyPr>
          <a:lstStyle/>
          <a:p>
            <a:pPr>
              <a:spcBef>
                <a:spcPts val="0"/>
              </a:spcBef>
              <a:spcAft>
                <a:spcPts val="0"/>
              </a:spcAft>
            </a:pPr>
            <a:r>
              <a:rPr lang="en-US" dirty="0"/>
              <a:t>Gallup International Association • Sept. 23, 2025</a:t>
            </a:r>
          </a:p>
          <a:p>
            <a:pPr>
              <a:spcBef>
                <a:spcPts val="0"/>
              </a:spcBef>
              <a:spcAft>
                <a:spcPts val="0"/>
              </a:spcAft>
            </a:pPr>
            <a:r>
              <a:rPr lang="en-US" dirty="0"/>
              <a:t>Gary Langer</a:t>
            </a:r>
          </a:p>
          <a:p>
            <a:pPr>
              <a:spcBef>
                <a:spcPts val="0"/>
              </a:spcBef>
              <a:spcAft>
                <a:spcPts val="0"/>
              </a:spcAft>
            </a:pPr>
            <a:r>
              <a:rPr lang="en-US" dirty="0"/>
              <a:t>Langer Research Associates</a:t>
            </a:r>
          </a:p>
          <a:p>
            <a:pPr>
              <a:spcBef>
                <a:spcPts val="0"/>
              </a:spcBef>
              <a:spcAft>
                <a:spcPts val="0"/>
              </a:spcAft>
            </a:pPr>
            <a:r>
              <a:rPr lang="en-US" dirty="0"/>
              <a:t>glanger@langerresearch.com</a:t>
            </a:r>
          </a:p>
        </p:txBody>
      </p:sp>
    </p:spTree>
    <p:extLst>
      <p:ext uri="{BB962C8B-B14F-4D97-AF65-F5344CB8AC3E}">
        <p14:creationId xmlns:p14="http://schemas.microsoft.com/office/powerpoint/2010/main" val="1419662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1F378-9B90-BF82-2452-6E8016358691}"/>
              </a:ext>
            </a:extLst>
          </p:cNvPr>
          <p:cNvSpPr>
            <a:spLocks noGrp="1"/>
          </p:cNvSpPr>
          <p:nvPr>
            <p:ph type="title"/>
          </p:nvPr>
        </p:nvSpPr>
        <p:spPr/>
        <p:txBody>
          <a:bodyPr/>
          <a:lstStyle/>
          <a:p>
            <a:r>
              <a:rPr lang="en-US" dirty="0"/>
              <a:t>Let’s be clear</a:t>
            </a:r>
          </a:p>
        </p:txBody>
      </p:sp>
      <p:sp>
        <p:nvSpPr>
          <p:cNvPr id="4" name="TextBox 3">
            <a:extLst>
              <a:ext uri="{FF2B5EF4-FFF2-40B4-BE49-F238E27FC236}">
                <a16:creationId xmlns:a16="http://schemas.microsoft.com/office/drawing/2014/main" id="{78C14551-4DC5-22CE-0E23-C46571245DF0}"/>
              </a:ext>
            </a:extLst>
          </p:cNvPr>
          <p:cNvSpPr txBox="1"/>
          <p:nvPr/>
        </p:nvSpPr>
        <p:spPr>
          <a:xfrm>
            <a:off x="1426464" y="2715768"/>
            <a:ext cx="9470134" cy="2585323"/>
          </a:xfrm>
          <a:prstGeom prst="rect">
            <a:avLst/>
          </a:prstGeom>
          <a:noFill/>
        </p:spPr>
        <p:txBody>
          <a:bodyPr wrap="square" rtlCol="0">
            <a:spAutoFit/>
          </a:bodyPr>
          <a:lstStyle/>
          <a:p>
            <a:r>
              <a:rPr lang="en-US" dirty="0"/>
              <a:t>GIA: “</a:t>
            </a:r>
            <a:r>
              <a:rPr lang="en-GB" kern="100" dirty="0">
                <a:ea typeface="Aptos" panose="020B0004020202020204" pitchFamily="34" charset="0"/>
              </a:rPr>
              <a:t>In each country a representative sample…”</a:t>
            </a:r>
            <a:r>
              <a:rPr lang="en-US" dirty="0"/>
              <a:t> </a:t>
            </a:r>
          </a:p>
          <a:p>
            <a:endParaRPr lang="en-US" dirty="0"/>
          </a:p>
          <a:p>
            <a:r>
              <a:rPr lang="en-US" dirty="0"/>
              <a:t>AAPOR: “…</a:t>
            </a:r>
            <a:r>
              <a:rPr lang="en-US" dirty="0">
                <a:solidFill>
                  <a:srgbClr val="000000"/>
                </a:solidFill>
                <a:ea typeface="Times New Roman" panose="02020603050405020304" pitchFamily="18" charset="0"/>
                <a:cs typeface="Times New Roman" panose="02020603050405020304" pitchFamily="18" charset="0"/>
              </a:rPr>
              <a:t>claims of ‘representativeness’ should be avoided when using these sample sources.”</a:t>
            </a:r>
            <a:endParaRPr lang="en-US" dirty="0"/>
          </a:p>
          <a:p>
            <a:endParaRPr lang="en-US" dirty="0"/>
          </a:p>
          <a:p>
            <a:r>
              <a:rPr lang="en-US" dirty="0"/>
              <a:t>GIA: “</a:t>
            </a:r>
            <a:r>
              <a:rPr lang="en-GB" kern="100" dirty="0">
                <a:ea typeface="Aptos" panose="020B0004020202020204" pitchFamily="34" charset="0"/>
              </a:rPr>
              <a:t>The margin of error for the survey is between +3-5% at 95% confidence level.”</a:t>
            </a:r>
            <a:endParaRPr lang="en-US" dirty="0"/>
          </a:p>
          <a:p>
            <a:endParaRPr lang="en-US" dirty="0"/>
          </a:p>
          <a:p>
            <a:r>
              <a:rPr lang="en-US" dirty="0"/>
              <a:t>AAPOR: </a:t>
            </a:r>
            <a:r>
              <a:rPr lang="en-US" dirty="0">
                <a:solidFill>
                  <a:srgbClr val="000000"/>
                </a:solidFill>
                <a:ea typeface="Times New Roman" panose="02020603050405020304" pitchFamily="18" charset="0"/>
                <a:cs typeface="Times New Roman" panose="02020603050405020304" pitchFamily="18" charset="0"/>
              </a:rPr>
              <a:t>“The reporting of a margin of sampling error associated with an opt-in or self-identified sample is misleading.”</a:t>
            </a:r>
            <a:endParaRPr lang="en-US" dirty="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7561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DC977-3CE0-5592-285A-4D941954C50D}"/>
              </a:ext>
            </a:extLst>
          </p:cNvPr>
          <p:cNvSpPr>
            <a:spLocks noGrp="1"/>
          </p:cNvSpPr>
          <p:nvPr>
            <p:ph type="title"/>
          </p:nvPr>
        </p:nvSpPr>
        <p:spPr/>
        <p:txBody>
          <a:bodyPr/>
          <a:lstStyle/>
          <a:p>
            <a:r>
              <a:rPr lang="en-US" dirty="0"/>
              <a:t>An endorsement</a:t>
            </a:r>
          </a:p>
        </p:txBody>
      </p:sp>
      <p:sp>
        <p:nvSpPr>
          <p:cNvPr id="7" name="TextBox 6">
            <a:extLst>
              <a:ext uri="{FF2B5EF4-FFF2-40B4-BE49-F238E27FC236}">
                <a16:creationId xmlns:a16="http://schemas.microsoft.com/office/drawing/2014/main" id="{CD338A79-7A7F-B048-56AA-D539CDF27F1F}"/>
              </a:ext>
            </a:extLst>
          </p:cNvPr>
          <p:cNvSpPr txBox="1"/>
          <p:nvPr/>
        </p:nvSpPr>
        <p:spPr>
          <a:xfrm>
            <a:off x="1295402" y="2642616"/>
            <a:ext cx="9421366" cy="2862322"/>
          </a:xfrm>
          <a:prstGeom prst="rect">
            <a:avLst/>
          </a:prstGeom>
          <a:noFill/>
        </p:spPr>
        <p:txBody>
          <a:bodyPr wrap="square" rtlCol="0">
            <a:spAutoFit/>
          </a:bodyPr>
          <a:lstStyle/>
          <a:p>
            <a:r>
              <a:rPr lang="en-US" dirty="0"/>
              <a:t>10/27/24</a:t>
            </a:r>
          </a:p>
          <a:p>
            <a:r>
              <a:rPr lang="en-US" dirty="0"/>
              <a:t>Torbjörn Sjöström</a:t>
            </a:r>
          </a:p>
          <a:p>
            <a:r>
              <a:rPr lang="en-US" dirty="0"/>
              <a:t> </a:t>
            </a:r>
          </a:p>
          <a:p>
            <a:r>
              <a:rPr lang="en-US" dirty="0"/>
              <a:t>Gallup International have together with its members. My company Novus being one of the, conducted a survey on the view on the presidential election if they support Harris or Trump and also the view on US and the effects on the outcome of the election.</a:t>
            </a:r>
          </a:p>
          <a:p>
            <a:r>
              <a:rPr lang="en-US" dirty="0"/>
              <a:t> </a:t>
            </a:r>
          </a:p>
          <a:p>
            <a:r>
              <a:rPr lang="en-US" dirty="0"/>
              <a:t>Novus have also created a dashboard where you can explore the results yourself.</a:t>
            </a:r>
          </a:p>
          <a:p>
            <a:r>
              <a:rPr lang="en-US" dirty="0"/>
              <a:t>Read more on this page and below.</a:t>
            </a:r>
          </a:p>
          <a:p>
            <a:r>
              <a:rPr lang="en-US" u="sng" dirty="0">
                <a:hlinkClick r:id="rId3"/>
              </a:rPr>
              <a:t>Novus / Gallup International - Harris vs Trump</a:t>
            </a:r>
            <a:endParaRPr lang="en-US" dirty="0"/>
          </a:p>
        </p:txBody>
      </p:sp>
    </p:spTree>
    <p:extLst>
      <p:ext uri="{BB962C8B-B14F-4D97-AF65-F5344CB8AC3E}">
        <p14:creationId xmlns:p14="http://schemas.microsoft.com/office/powerpoint/2010/main" val="1854085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2073-9688-8ADC-D085-0E0035A19C90}"/>
              </a:ext>
            </a:extLst>
          </p:cNvPr>
          <p:cNvSpPr>
            <a:spLocks noGrp="1"/>
          </p:cNvSpPr>
          <p:nvPr>
            <p:ph type="title"/>
          </p:nvPr>
        </p:nvSpPr>
        <p:spPr/>
        <p:txBody>
          <a:bodyPr/>
          <a:lstStyle/>
          <a:p>
            <a:r>
              <a:rPr lang="en-US" dirty="0"/>
              <a:t>Nothing New</a:t>
            </a:r>
          </a:p>
        </p:txBody>
      </p:sp>
      <p:sp>
        <p:nvSpPr>
          <p:cNvPr id="3" name="Content Placeholder 2">
            <a:extLst>
              <a:ext uri="{FF2B5EF4-FFF2-40B4-BE49-F238E27FC236}">
                <a16:creationId xmlns:a16="http://schemas.microsoft.com/office/drawing/2014/main" id="{3B33E088-719A-CBC9-450A-28C6D82D26EC}"/>
              </a:ext>
            </a:extLst>
          </p:cNvPr>
          <p:cNvSpPr>
            <a:spLocks noGrp="1"/>
          </p:cNvSpPr>
          <p:nvPr>
            <p:ph idx="1"/>
          </p:nvPr>
        </p:nvSpPr>
        <p:spPr>
          <a:xfrm>
            <a:off x="1069848" y="2551176"/>
            <a:ext cx="10186416" cy="3324692"/>
          </a:xfrm>
        </p:spPr>
        <p:txBody>
          <a:bodyPr>
            <a:normAutofit fontScale="25000" lnSpcReduction="20000"/>
          </a:bodyPr>
          <a:lstStyle/>
          <a:p>
            <a:pPr marL="0" indent="0">
              <a:lnSpc>
                <a:spcPct val="120000"/>
              </a:lnSpc>
              <a:spcBef>
                <a:spcPts val="0"/>
              </a:spcBef>
              <a:spcAft>
                <a:spcPts val="0"/>
              </a:spcAft>
              <a:buNone/>
            </a:pPr>
            <a:r>
              <a:rPr lang="en-US" sz="6400" dirty="0"/>
              <a:t>07/24/2025</a:t>
            </a:r>
          </a:p>
          <a:p>
            <a:pPr marL="0" indent="0">
              <a:lnSpc>
                <a:spcPct val="120000"/>
              </a:lnSpc>
              <a:spcBef>
                <a:spcPts val="0"/>
              </a:spcBef>
              <a:spcAft>
                <a:spcPts val="0"/>
              </a:spcAft>
              <a:buNone/>
            </a:pPr>
            <a:r>
              <a:rPr lang="en-US" sz="6400" dirty="0"/>
              <a:t>Two Decades of Change: Global Religiosity Declines While Atheism Rises</a:t>
            </a:r>
          </a:p>
          <a:p>
            <a:pPr marL="0" indent="0">
              <a:lnSpc>
                <a:spcPct val="120000"/>
              </a:lnSpc>
              <a:spcBef>
                <a:spcPts val="0"/>
              </a:spcBef>
              <a:spcAft>
                <a:spcPts val="0"/>
              </a:spcAft>
              <a:buNone/>
            </a:pPr>
            <a:r>
              <a:rPr lang="en-US" sz="6400" dirty="0"/>
              <a:t> “In each country a representative sample of around 1000 men and women was interviewed … The margin of error for most country level surveys is between ±3 – 5 % at 95 % confidence level.”</a:t>
            </a:r>
          </a:p>
          <a:p>
            <a:pPr marL="0" indent="0">
              <a:lnSpc>
                <a:spcPct val="120000"/>
              </a:lnSpc>
              <a:spcBef>
                <a:spcPts val="0"/>
              </a:spcBef>
              <a:spcAft>
                <a:spcPts val="0"/>
              </a:spcAft>
              <a:buNone/>
            </a:pPr>
            <a:r>
              <a:rPr lang="en-US" sz="6400" dirty="0"/>
              <a:t> </a:t>
            </a:r>
          </a:p>
          <a:p>
            <a:pPr marL="0" indent="0">
              <a:lnSpc>
                <a:spcPct val="120000"/>
              </a:lnSpc>
              <a:spcBef>
                <a:spcPts val="0"/>
              </a:spcBef>
              <a:spcAft>
                <a:spcPts val="0"/>
              </a:spcAft>
              <a:buNone/>
            </a:pPr>
            <a:r>
              <a:rPr lang="en-US" sz="6400" dirty="0"/>
              <a:t>06/24/25</a:t>
            </a:r>
          </a:p>
          <a:p>
            <a:pPr marL="0" indent="0">
              <a:lnSpc>
                <a:spcPct val="120000"/>
              </a:lnSpc>
              <a:spcBef>
                <a:spcPts val="0"/>
              </a:spcBef>
              <a:spcAft>
                <a:spcPts val="0"/>
              </a:spcAft>
              <a:buNone/>
            </a:pPr>
            <a:r>
              <a:rPr lang="en-US" sz="6400" dirty="0"/>
              <a:t>Majority Worldwide Say Child’s Gender Does Not Matter – Yet Regional and Social Divides Persist</a:t>
            </a:r>
          </a:p>
          <a:p>
            <a:pPr marL="0" indent="0">
              <a:lnSpc>
                <a:spcPct val="120000"/>
              </a:lnSpc>
              <a:spcBef>
                <a:spcPts val="0"/>
              </a:spcBef>
              <a:spcAft>
                <a:spcPts val="0"/>
              </a:spcAft>
              <a:buNone/>
            </a:pPr>
            <a:r>
              <a:rPr lang="en-US" sz="6400" dirty="0"/>
              <a:t>“In each country a representative sample of around 1000 men and women was interviewed … The margin of error for most country level surveys is between ±3 — 5 % at 95 % confidence level.” </a:t>
            </a:r>
          </a:p>
          <a:p>
            <a:pPr marL="0" indent="0">
              <a:lnSpc>
                <a:spcPct val="120000"/>
              </a:lnSpc>
              <a:spcBef>
                <a:spcPts val="0"/>
              </a:spcBef>
              <a:spcAft>
                <a:spcPts val="0"/>
              </a:spcAft>
              <a:buNone/>
            </a:pPr>
            <a:r>
              <a:rPr lang="en-US" sz="6400" dirty="0"/>
              <a:t>  </a:t>
            </a:r>
          </a:p>
          <a:p>
            <a:pPr marL="0" indent="0">
              <a:lnSpc>
                <a:spcPct val="120000"/>
              </a:lnSpc>
              <a:spcBef>
                <a:spcPts val="0"/>
              </a:spcBef>
              <a:spcAft>
                <a:spcPts val="0"/>
              </a:spcAft>
              <a:buNone/>
            </a:pPr>
            <a:r>
              <a:rPr lang="en-US" sz="6400" dirty="0"/>
              <a:t>05/16/2025</a:t>
            </a:r>
          </a:p>
          <a:p>
            <a:pPr marL="0" indent="0">
              <a:lnSpc>
                <a:spcPct val="120000"/>
              </a:lnSpc>
              <a:spcBef>
                <a:spcPts val="0"/>
              </a:spcBef>
              <a:spcAft>
                <a:spcPts val="0"/>
              </a:spcAft>
              <a:buNone/>
            </a:pPr>
            <a:r>
              <a:rPr lang="en-US" sz="6400" dirty="0"/>
              <a:t>Bridging Gaps: Mobile Technology's Impact on Quality of Life</a:t>
            </a:r>
          </a:p>
          <a:p>
            <a:pPr marL="0" indent="0">
              <a:lnSpc>
                <a:spcPct val="120000"/>
              </a:lnSpc>
              <a:spcBef>
                <a:spcPts val="0"/>
              </a:spcBef>
              <a:spcAft>
                <a:spcPts val="0"/>
              </a:spcAft>
              <a:buNone/>
            </a:pPr>
            <a:r>
              <a:rPr lang="en-US" sz="6400" dirty="0"/>
              <a:t>In each country a representative sample of around 1000 men and women was interviewed … The margin of error for most country level surveys is between ±3 – 5 % at 95 % confidence level.”</a:t>
            </a:r>
          </a:p>
          <a:p>
            <a:pPr marL="0" indent="0">
              <a:buNone/>
            </a:pPr>
            <a:endParaRPr lang="en-US" dirty="0"/>
          </a:p>
        </p:txBody>
      </p:sp>
    </p:spTree>
    <p:extLst>
      <p:ext uri="{BB962C8B-B14F-4D97-AF65-F5344CB8AC3E}">
        <p14:creationId xmlns:p14="http://schemas.microsoft.com/office/powerpoint/2010/main" val="3873683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E9CA5-F365-50CF-8218-363BAD8D45DC}"/>
              </a:ext>
            </a:extLst>
          </p:cNvPr>
          <p:cNvSpPr>
            <a:spLocks noGrp="1"/>
          </p:cNvSpPr>
          <p:nvPr>
            <p:ph type="title"/>
          </p:nvPr>
        </p:nvSpPr>
        <p:spPr/>
        <p:txBody>
          <a:bodyPr/>
          <a:lstStyle/>
          <a:p>
            <a:r>
              <a:rPr lang="en-US" dirty="0"/>
              <a:t>Plenty of company</a:t>
            </a:r>
          </a:p>
        </p:txBody>
      </p:sp>
      <p:sp>
        <p:nvSpPr>
          <p:cNvPr id="3" name="Content Placeholder 2">
            <a:extLst>
              <a:ext uri="{FF2B5EF4-FFF2-40B4-BE49-F238E27FC236}">
                <a16:creationId xmlns:a16="http://schemas.microsoft.com/office/drawing/2014/main" id="{2631400E-902F-1DCA-C286-E61C1B2E4083}"/>
              </a:ext>
            </a:extLst>
          </p:cNvPr>
          <p:cNvSpPr>
            <a:spLocks noGrp="1"/>
          </p:cNvSpPr>
          <p:nvPr>
            <p:ph idx="1"/>
          </p:nvPr>
        </p:nvSpPr>
        <p:spPr/>
        <p:txBody>
          <a:bodyPr>
            <a:normAutofit fontScale="92500"/>
          </a:bodyPr>
          <a:lstStyle/>
          <a:p>
            <a:pPr marL="0" indent="0">
              <a:buNone/>
            </a:pPr>
            <a:r>
              <a:rPr lang="en-US" dirty="0"/>
              <a:t>WAPOR Webinar on September 10: The 2025-2026 Global Digital Wellbeing Survey</a:t>
            </a:r>
          </a:p>
          <a:p>
            <a:pPr marL="0" indent="0">
              <a:buNone/>
            </a:pPr>
            <a:r>
              <a:rPr lang="en-US" dirty="0"/>
              <a:t>King Abdulaziz Center for World Culture (Ithra), commissioned PSB Insights Middle East, a wholly owned subsidiary of ASDA’A BCW, to conduct a comprehensive global research study with the general public to explore the role and impact of technology on their daily lives. The research was carried out between 12th June and 11th July 2021 with N=15,000 members of the general public. In each of the 30 countries included, N=500 interviews were conducted with </a:t>
            </a:r>
            <a:r>
              <a:rPr lang="en-US" b="1" dirty="0"/>
              <a:t>a representative sample </a:t>
            </a:r>
            <a:r>
              <a:rPr lang="en-US" dirty="0"/>
              <a:t>of people from different genders and generations. The survey’s </a:t>
            </a:r>
            <a:r>
              <a:rPr lang="en-US" b="1" dirty="0"/>
              <a:t>margin of error </a:t>
            </a:r>
            <a:r>
              <a:rPr lang="en-US" dirty="0"/>
              <a:t>is +/- 0.7 per cent globally and larger for subgroups. </a:t>
            </a:r>
          </a:p>
        </p:txBody>
      </p:sp>
    </p:spTree>
    <p:extLst>
      <p:ext uri="{BB962C8B-B14F-4D97-AF65-F5344CB8AC3E}">
        <p14:creationId xmlns:p14="http://schemas.microsoft.com/office/powerpoint/2010/main" val="4101105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9E5F1-D9CC-98E7-55A2-F627746A3CE4}"/>
              </a:ext>
            </a:extLst>
          </p:cNvPr>
          <p:cNvSpPr>
            <a:spLocks noGrp="1"/>
          </p:cNvSpPr>
          <p:nvPr>
            <p:ph type="title"/>
          </p:nvPr>
        </p:nvSpPr>
        <p:spPr/>
        <p:txBody>
          <a:bodyPr/>
          <a:lstStyle/>
          <a:p>
            <a:r>
              <a:rPr lang="en-US" dirty="0"/>
              <a:t>Next up from WAPOR</a:t>
            </a:r>
          </a:p>
        </p:txBody>
      </p:sp>
      <p:sp>
        <p:nvSpPr>
          <p:cNvPr id="3" name="Content Placeholder 2">
            <a:extLst>
              <a:ext uri="{FF2B5EF4-FFF2-40B4-BE49-F238E27FC236}">
                <a16:creationId xmlns:a16="http://schemas.microsoft.com/office/drawing/2014/main" id="{77269DE6-F0F2-B8A9-08AD-22FDE4124A6F}"/>
              </a:ext>
            </a:extLst>
          </p:cNvPr>
          <p:cNvSpPr>
            <a:spLocks noGrp="1"/>
          </p:cNvSpPr>
          <p:nvPr>
            <p:ph idx="1"/>
          </p:nvPr>
        </p:nvSpPr>
        <p:spPr>
          <a:xfrm>
            <a:off x="1295401" y="2556932"/>
            <a:ext cx="9601196" cy="3542116"/>
          </a:xfrm>
        </p:spPr>
        <p:txBody>
          <a:bodyPr>
            <a:normAutofit/>
          </a:bodyPr>
          <a:lstStyle/>
          <a:p>
            <a:pPr marL="0" indent="0">
              <a:spcBef>
                <a:spcPts val="0"/>
              </a:spcBef>
              <a:spcAft>
                <a:spcPts val="0"/>
              </a:spcAft>
              <a:buNone/>
            </a:pPr>
            <a:r>
              <a:rPr lang="en-US" sz="2000" dirty="0"/>
              <a:t>9/9/25</a:t>
            </a:r>
          </a:p>
          <a:p>
            <a:pPr marL="0" indent="0">
              <a:spcBef>
                <a:spcPts val="0"/>
              </a:spcBef>
              <a:spcAft>
                <a:spcPts val="0"/>
              </a:spcAft>
              <a:buNone/>
            </a:pPr>
            <a:r>
              <a:rPr lang="en-US" sz="2000" dirty="0"/>
              <a:t>Colin Irwin </a:t>
            </a:r>
          </a:p>
          <a:p>
            <a:pPr marL="0" indent="0">
              <a:spcBef>
                <a:spcPts val="0"/>
              </a:spcBef>
              <a:spcAft>
                <a:spcPts val="0"/>
              </a:spcAft>
              <a:buNone/>
            </a:pPr>
            <a:endParaRPr lang="en-US" sz="900" dirty="0"/>
          </a:p>
          <a:p>
            <a:pPr marL="0" indent="0">
              <a:spcBef>
                <a:spcPts val="0"/>
              </a:spcBef>
              <a:spcAft>
                <a:spcPts val="0"/>
              </a:spcAft>
              <a:buNone/>
            </a:pPr>
            <a:r>
              <a:rPr lang="en-US" sz="2000" dirty="0"/>
              <a:t>“Dear WAPOR Members</a:t>
            </a:r>
          </a:p>
          <a:p>
            <a:pPr marL="0" indent="0">
              <a:spcBef>
                <a:spcPts val="0"/>
              </a:spcBef>
              <a:spcAft>
                <a:spcPts val="0"/>
              </a:spcAft>
              <a:buNone/>
            </a:pPr>
            <a:r>
              <a:rPr lang="en-US" sz="2000" dirty="0"/>
              <a:t>“…we have formed a Special Committee, the ‘Global Report on Important Topics’ (GRIT) Committee with the mandate to invite members to participate in a global study, with a new topic each year, of relevance to the UN SDGs.</a:t>
            </a:r>
          </a:p>
          <a:p>
            <a:pPr marL="0" indent="0">
              <a:buNone/>
            </a:pPr>
            <a:r>
              <a:rPr lang="en-US" sz="2000" dirty="0"/>
              <a:t>“…Please find attached a copy of the questions that we hope you will be able to run ‘pro bono’ in one of your omnibus surveys.”</a:t>
            </a:r>
          </a:p>
          <a:p>
            <a:pPr marL="0" indent="0">
              <a:buNone/>
            </a:pPr>
            <a:r>
              <a:rPr lang="en-US" i="1" dirty="0"/>
              <a:t>As to the niceties of survey sampling… not a word.</a:t>
            </a:r>
          </a:p>
        </p:txBody>
      </p:sp>
      <p:pic>
        <p:nvPicPr>
          <p:cNvPr id="1026" name="Picture 4" descr="Attachments">
            <a:extLst>
              <a:ext uri="{FF2B5EF4-FFF2-40B4-BE49-F238E27FC236}">
                <a16:creationId xmlns:a16="http://schemas.microsoft.com/office/drawing/2014/main" id="{C4ED9FDF-06F1-105E-4742-F0C43F952E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50" cy="63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
            <a:extLst>
              <a:ext uri="{FF2B5EF4-FFF2-40B4-BE49-F238E27FC236}">
                <a16:creationId xmlns:a16="http://schemas.microsoft.com/office/drawing/2014/main" id="{F2EFC357-EFE7-25B6-FD92-5CF09A4CC7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50" cy="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904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88FE6-D667-3AA4-7AEC-26EC47E7A766}"/>
              </a:ext>
            </a:extLst>
          </p:cNvPr>
          <p:cNvSpPr>
            <a:spLocks noGrp="1"/>
          </p:cNvSpPr>
          <p:nvPr>
            <p:ph type="title"/>
          </p:nvPr>
        </p:nvSpPr>
        <p:spPr/>
        <p:txBody>
          <a:bodyPr/>
          <a:lstStyle/>
          <a:p>
            <a:r>
              <a:rPr lang="en-US" dirty="0"/>
              <a:t>Et </a:t>
            </a:r>
            <a:r>
              <a:rPr lang="en-US" dirty="0" err="1"/>
              <a:t>tu</a:t>
            </a:r>
            <a:r>
              <a:rPr lang="en-US" dirty="0"/>
              <a:t>, AP?</a:t>
            </a:r>
          </a:p>
        </p:txBody>
      </p:sp>
      <p:sp>
        <p:nvSpPr>
          <p:cNvPr id="3" name="Content Placeholder 2">
            <a:extLst>
              <a:ext uri="{FF2B5EF4-FFF2-40B4-BE49-F238E27FC236}">
                <a16:creationId xmlns:a16="http://schemas.microsoft.com/office/drawing/2014/main" id="{625C1C52-DEEB-4A6A-144C-65BA5B3B8BF2}"/>
              </a:ext>
            </a:extLst>
          </p:cNvPr>
          <p:cNvSpPr>
            <a:spLocks noGrp="1"/>
          </p:cNvSpPr>
          <p:nvPr>
            <p:ph idx="1"/>
          </p:nvPr>
        </p:nvSpPr>
        <p:spPr>
          <a:xfrm>
            <a:off x="1133861" y="2587752"/>
            <a:ext cx="9692635" cy="704088"/>
          </a:xfrm>
        </p:spPr>
        <p:txBody>
          <a:bodyPr>
            <a:normAutofit fontScale="92500" lnSpcReduction="20000"/>
          </a:bodyPr>
          <a:lstStyle/>
          <a:p>
            <a:pPr marL="0" indent="0">
              <a:buNone/>
            </a:pPr>
            <a:r>
              <a:rPr lang="en-US" sz="2200" dirty="0">
                <a:solidFill>
                  <a:srgbClr val="000000"/>
                </a:solidFill>
              </a:rPr>
              <a:t>Associated Press </a:t>
            </a:r>
            <a:r>
              <a:rPr lang="en-US" sz="2200" dirty="0" err="1">
                <a:solidFill>
                  <a:srgbClr val="000000"/>
                </a:solidFill>
              </a:rPr>
              <a:t>VoteCast</a:t>
            </a:r>
            <a:r>
              <a:rPr lang="en-US" sz="2200" dirty="0">
                <a:solidFill>
                  <a:srgbClr val="000000"/>
                </a:solidFill>
              </a:rPr>
              <a:t>: The </a:t>
            </a:r>
            <a:r>
              <a:rPr lang="en-US" sz="2200" b="1" dirty="0">
                <a:solidFill>
                  <a:srgbClr val="000000"/>
                </a:solidFill>
              </a:rPr>
              <a:t>margin of sampling error </a:t>
            </a:r>
            <a:r>
              <a:rPr lang="en-US" sz="2200" dirty="0">
                <a:solidFill>
                  <a:srgbClr val="000000"/>
                </a:solidFill>
              </a:rPr>
              <a:t>for voters is estimated to be plus or minus 0.4 percentage points. </a:t>
            </a:r>
            <a:r>
              <a:rPr lang="en-US" sz="1500" dirty="0">
                <a:solidFill>
                  <a:schemeClr val="accent1"/>
                </a:solidFill>
                <a:hlinkClick r:id="rId2">
                  <a:extLst>
                    <a:ext uri="{A12FA001-AC4F-418D-AE19-62706E023703}">
                      <ahyp:hlinkClr xmlns:ahyp="http://schemas.microsoft.com/office/drawing/2018/hyperlinkcolor" val="tx"/>
                    </a:ext>
                  </a:extLst>
                </a:hlinkClick>
              </a:rPr>
              <a:t>https://apnews.com/projects/election-results-2024/votecast/</a:t>
            </a:r>
            <a:endParaRPr lang="en-US" sz="1500" dirty="0">
              <a:solidFill>
                <a:schemeClr val="accent1"/>
              </a:solidFill>
            </a:endParaRPr>
          </a:p>
          <a:p>
            <a:pPr marL="0" indent="0">
              <a:buNone/>
            </a:pPr>
            <a:endParaRPr lang="en-US" dirty="0"/>
          </a:p>
        </p:txBody>
      </p:sp>
      <p:pic>
        <p:nvPicPr>
          <p:cNvPr id="10" name="Picture 9">
            <a:extLst>
              <a:ext uri="{FF2B5EF4-FFF2-40B4-BE49-F238E27FC236}">
                <a16:creationId xmlns:a16="http://schemas.microsoft.com/office/drawing/2014/main" id="{31E0602C-2461-4DA5-EE36-4F76C5B64F6C}"/>
              </a:ext>
            </a:extLst>
          </p:cNvPr>
          <p:cNvPicPr>
            <a:picLocks noChangeAspect="1"/>
          </p:cNvPicPr>
          <p:nvPr/>
        </p:nvPicPr>
        <p:blipFill>
          <a:blip r:embed="rId3"/>
          <a:stretch>
            <a:fillRect/>
          </a:stretch>
        </p:blipFill>
        <p:spPr>
          <a:xfrm>
            <a:off x="6096000" y="3807476"/>
            <a:ext cx="5058189" cy="2292472"/>
          </a:xfrm>
          <a:prstGeom prst="rect">
            <a:avLst/>
          </a:prstGeom>
        </p:spPr>
      </p:pic>
      <p:sp>
        <p:nvSpPr>
          <p:cNvPr id="5" name="TextBox 4">
            <a:extLst>
              <a:ext uri="{FF2B5EF4-FFF2-40B4-BE49-F238E27FC236}">
                <a16:creationId xmlns:a16="http://schemas.microsoft.com/office/drawing/2014/main" id="{60897060-2FC1-B45E-A8A4-350E6F1D8C7A}"/>
              </a:ext>
            </a:extLst>
          </p:cNvPr>
          <p:cNvSpPr txBox="1"/>
          <p:nvPr/>
        </p:nvSpPr>
        <p:spPr>
          <a:xfrm>
            <a:off x="1037811" y="3399783"/>
            <a:ext cx="1563441" cy="369332"/>
          </a:xfrm>
          <a:prstGeom prst="rect">
            <a:avLst/>
          </a:prstGeom>
          <a:noFill/>
        </p:spPr>
        <p:txBody>
          <a:bodyPr wrap="none" rtlCol="0">
            <a:spAutoFit/>
          </a:bodyPr>
          <a:lstStyle/>
          <a:p>
            <a:r>
              <a:rPr lang="en-US" dirty="0"/>
              <a:t>AP used to say:</a:t>
            </a:r>
          </a:p>
        </p:txBody>
      </p:sp>
      <p:pic>
        <p:nvPicPr>
          <p:cNvPr id="7" name="Content Placeholder 3">
            <a:extLst>
              <a:ext uri="{FF2B5EF4-FFF2-40B4-BE49-F238E27FC236}">
                <a16:creationId xmlns:a16="http://schemas.microsoft.com/office/drawing/2014/main" id="{2947E64C-2580-D6DA-4770-BAB6BAF29E9B}"/>
              </a:ext>
            </a:extLst>
          </p:cNvPr>
          <p:cNvPicPr>
            <a:picLocks noChangeAspect="1"/>
          </p:cNvPicPr>
          <p:nvPr/>
        </p:nvPicPr>
        <p:blipFill>
          <a:blip r:embed="rId4"/>
          <a:stretch>
            <a:fillRect/>
          </a:stretch>
        </p:blipFill>
        <p:spPr>
          <a:xfrm>
            <a:off x="1037811" y="3807476"/>
            <a:ext cx="4830071" cy="1565693"/>
          </a:xfrm>
          <a:prstGeom prst="rect">
            <a:avLst/>
          </a:prstGeom>
        </p:spPr>
      </p:pic>
      <p:sp>
        <p:nvSpPr>
          <p:cNvPr id="8" name="TextBox 7">
            <a:extLst>
              <a:ext uri="{FF2B5EF4-FFF2-40B4-BE49-F238E27FC236}">
                <a16:creationId xmlns:a16="http://schemas.microsoft.com/office/drawing/2014/main" id="{17E9BA74-1356-D3E5-60BE-27EA4173C2D3}"/>
              </a:ext>
            </a:extLst>
          </p:cNvPr>
          <p:cNvSpPr txBox="1"/>
          <p:nvPr/>
        </p:nvSpPr>
        <p:spPr>
          <a:xfrm>
            <a:off x="6130124" y="3381495"/>
            <a:ext cx="1981248" cy="369332"/>
          </a:xfrm>
          <a:prstGeom prst="rect">
            <a:avLst/>
          </a:prstGeom>
          <a:noFill/>
        </p:spPr>
        <p:txBody>
          <a:bodyPr wrap="none" rtlCol="0">
            <a:spAutoFit/>
          </a:bodyPr>
          <a:lstStyle/>
          <a:p>
            <a:r>
              <a:rPr lang="en-US" dirty="0"/>
              <a:t>Oops. AP now says:</a:t>
            </a:r>
          </a:p>
        </p:txBody>
      </p:sp>
    </p:spTree>
    <p:extLst>
      <p:ext uri="{BB962C8B-B14F-4D97-AF65-F5344CB8AC3E}">
        <p14:creationId xmlns:p14="http://schemas.microsoft.com/office/powerpoint/2010/main" val="382779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0B6982-BAFA-3100-02DA-B0FA6B76BECA}"/>
              </a:ext>
            </a:extLst>
          </p:cNvPr>
          <p:cNvSpPr txBox="1"/>
          <p:nvPr/>
        </p:nvSpPr>
        <p:spPr>
          <a:xfrm>
            <a:off x="1866900" y="2366772"/>
            <a:ext cx="8886825" cy="1985159"/>
          </a:xfrm>
          <a:prstGeom prst="rect">
            <a:avLst/>
          </a:prstGeom>
          <a:noFill/>
        </p:spPr>
        <p:txBody>
          <a:bodyPr wrap="square" rtlCol="0">
            <a:spAutoFit/>
          </a:bodyPr>
          <a:lstStyle/>
          <a:p>
            <a:pPr lvl="0" eaLnBrk="0" fontAlgn="base" hangingPunct="0">
              <a:spcBef>
                <a:spcPct val="0"/>
              </a:spcBef>
              <a:spcAft>
                <a:spcPct val="0"/>
              </a:spcAft>
            </a:pPr>
            <a:r>
              <a:rPr lang="en-US" altLang="en-US" sz="2000" dirty="0">
                <a:cs typeface="Times New Roman" panose="02020603050405020304" pitchFamily="18" charset="0"/>
              </a:rPr>
              <a:t>AP’s fieldwork provider says:</a:t>
            </a:r>
          </a:p>
          <a:p>
            <a:pPr lvl="0" eaLnBrk="0" fontAlgn="base" hangingPunct="0">
              <a:spcBef>
                <a:spcPct val="0"/>
              </a:spcBef>
              <a:spcAft>
                <a:spcPct val="0"/>
              </a:spcAft>
            </a:pPr>
            <a:endParaRPr lang="en-US" altLang="en-US" sz="2000" dirty="0">
              <a:cs typeface="Times New Roman" panose="02020603050405020304" pitchFamily="18" charset="0"/>
            </a:endParaRPr>
          </a:p>
          <a:p>
            <a:pPr lvl="0" eaLnBrk="0" fontAlgn="base" hangingPunct="0">
              <a:spcBef>
                <a:spcPct val="0"/>
              </a:spcBef>
              <a:spcAft>
                <a:spcPct val="0"/>
              </a:spcAft>
            </a:pPr>
            <a:r>
              <a:rPr lang="en-US" altLang="en-US" sz="2000" dirty="0">
                <a:cs typeface="Times New Roman" panose="02020603050405020304" pitchFamily="18" charset="0"/>
              </a:rPr>
              <a:t>“AP </a:t>
            </a:r>
            <a:r>
              <a:rPr lang="en-US" altLang="en-US" sz="2000" dirty="0" err="1">
                <a:cs typeface="Times New Roman" panose="02020603050405020304" pitchFamily="18" charset="0"/>
              </a:rPr>
              <a:t>VoteCast</a:t>
            </a:r>
            <a:r>
              <a:rPr lang="en-US" altLang="en-US" sz="2000" dirty="0">
                <a:cs typeface="Times New Roman" panose="02020603050405020304" pitchFamily="18" charset="0"/>
              </a:rPr>
              <a:t> takes interviews with a random sample of registered voters drawn from state voter files and combines them with interviews from self-identified registered voters selected using nonprobability approaches.”</a:t>
            </a:r>
          </a:p>
          <a:p>
            <a:pPr lvl="0" eaLnBrk="0" fontAlgn="base" hangingPunct="0">
              <a:spcBef>
                <a:spcPct val="0"/>
              </a:spcBef>
              <a:spcAft>
                <a:spcPct val="0"/>
              </a:spcAft>
            </a:pPr>
            <a:endParaRPr lang="en-US" altLang="en-US" sz="900" dirty="0"/>
          </a:p>
          <a:p>
            <a:pPr lvl="0" eaLnBrk="0" fontAlgn="base" hangingPunct="0">
              <a:spcBef>
                <a:spcPct val="0"/>
              </a:spcBef>
              <a:spcAft>
                <a:spcPct val="0"/>
              </a:spcAft>
            </a:pPr>
            <a:r>
              <a:rPr lang="en-US" altLang="en-US" sz="1400" dirty="0">
                <a:solidFill>
                  <a:srgbClr val="0070C0"/>
                </a:solidFill>
                <a:cs typeface="Times New Roman" panose="02020603050405020304" pitchFamily="18" charset="0"/>
                <a:hlinkClick r:id="rId2">
                  <a:extLst>
                    <a:ext uri="{A12FA001-AC4F-418D-AE19-62706E023703}">
                      <ahyp:hlinkClr xmlns:ahyp="http://schemas.microsoft.com/office/drawing/2018/hyperlinkcolor" val="tx"/>
                    </a:ext>
                  </a:extLst>
                </a:hlinkClick>
              </a:rPr>
              <a:t>https://www.norc.org/content/dam/norc-org/pdfs/VoteCastMethodologyStatement%202022%20GE_10252022.pdf</a:t>
            </a:r>
            <a:endParaRPr lang="en-US" altLang="en-US" sz="1400" dirty="0">
              <a:solidFill>
                <a:srgbClr val="0070C0"/>
              </a:solidFill>
            </a:endParaRPr>
          </a:p>
        </p:txBody>
      </p:sp>
    </p:spTree>
    <p:extLst>
      <p:ext uri="{BB962C8B-B14F-4D97-AF65-F5344CB8AC3E}">
        <p14:creationId xmlns:p14="http://schemas.microsoft.com/office/powerpoint/2010/main" val="1724127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FD4B39-2CF4-C379-281E-66BBC47C3C1F}"/>
              </a:ext>
            </a:extLst>
          </p:cNvPr>
          <p:cNvPicPr>
            <a:picLocks noChangeAspect="1"/>
          </p:cNvPicPr>
          <p:nvPr/>
        </p:nvPicPr>
        <p:blipFill>
          <a:blip r:embed="rId2"/>
          <a:stretch>
            <a:fillRect/>
          </a:stretch>
        </p:blipFill>
        <p:spPr>
          <a:xfrm>
            <a:off x="1310970" y="1133475"/>
            <a:ext cx="9109779" cy="4403872"/>
          </a:xfrm>
          <a:prstGeom prst="rect">
            <a:avLst/>
          </a:prstGeom>
        </p:spPr>
      </p:pic>
    </p:spTree>
    <p:extLst>
      <p:ext uri="{BB962C8B-B14F-4D97-AF65-F5344CB8AC3E}">
        <p14:creationId xmlns:p14="http://schemas.microsoft.com/office/powerpoint/2010/main" val="1540047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2DD29-5ED2-4717-83E7-4EFA54CD243A}"/>
              </a:ext>
            </a:extLst>
          </p:cNvPr>
          <p:cNvSpPr>
            <a:spLocks noGrp="1"/>
          </p:cNvSpPr>
          <p:nvPr>
            <p:ph type="title"/>
          </p:nvPr>
        </p:nvSpPr>
        <p:spPr/>
        <p:txBody>
          <a:bodyPr/>
          <a:lstStyle/>
          <a:p>
            <a:r>
              <a:rPr lang="en-US" dirty="0"/>
              <a:t>All the kids do it</a:t>
            </a:r>
          </a:p>
        </p:txBody>
      </p:sp>
      <p:sp>
        <p:nvSpPr>
          <p:cNvPr id="8" name="TextBox 7">
            <a:extLst>
              <a:ext uri="{FF2B5EF4-FFF2-40B4-BE49-F238E27FC236}">
                <a16:creationId xmlns:a16="http://schemas.microsoft.com/office/drawing/2014/main" id="{DC239D48-67FF-53CE-81AA-47D266F3D1A0}"/>
              </a:ext>
            </a:extLst>
          </p:cNvPr>
          <p:cNvSpPr txBox="1"/>
          <p:nvPr/>
        </p:nvSpPr>
        <p:spPr>
          <a:xfrm>
            <a:off x="1010286" y="2926080"/>
            <a:ext cx="10171427" cy="2385268"/>
          </a:xfrm>
          <a:prstGeom prst="rect">
            <a:avLst/>
          </a:prstGeom>
          <a:noFill/>
        </p:spPr>
        <p:txBody>
          <a:bodyPr wrap="square" rtlCol="0">
            <a:spAutoFit/>
          </a:bodyPr>
          <a:lstStyle/>
          <a:p>
            <a:r>
              <a:rPr lang="en-US" dirty="0"/>
              <a:t>“…CHIP50 survey participants are recruited by 22 vendors who use a variety of strategies and incentives to maintain online respondent panels.”</a:t>
            </a:r>
          </a:p>
          <a:p>
            <a:endParaRPr lang="en-US" b="1" dirty="0"/>
          </a:p>
          <a:p>
            <a:r>
              <a:rPr lang="en-US" b="1" dirty="0"/>
              <a:t>“Inferences. </a:t>
            </a:r>
            <a:r>
              <a:rPr lang="en-US" dirty="0"/>
              <a:t>In making inferences from data, statistical significance tests and confidence intervals with nonprobability samples are technically inappropriate. Yet, CHIP50 follows the common practice in using these approaches…”</a:t>
            </a:r>
          </a:p>
          <a:p>
            <a:endParaRPr lang="en-US" sz="900" dirty="0"/>
          </a:p>
          <a:p>
            <a:r>
              <a:rPr lang="en-US" sz="1400" dirty="0"/>
              <a:t>https://www.chip50.org/survey-methodology</a:t>
            </a:r>
          </a:p>
          <a:p>
            <a:endParaRPr lang="en-US" dirty="0"/>
          </a:p>
        </p:txBody>
      </p:sp>
    </p:spTree>
    <p:extLst>
      <p:ext uri="{BB962C8B-B14F-4D97-AF65-F5344CB8AC3E}">
        <p14:creationId xmlns:p14="http://schemas.microsoft.com/office/powerpoint/2010/main" val="2283118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62947-4B2F-173C-8124-683CE736D30B}"/>
              </a:ext>
            </a:extLst>
          </p:cNvPr>
          <p:cNvSpPr>
            <a:spLocks noGrp="1"/>
          </p:cNvSpPr>
          <p:nvPr>
            <p:ph type="title"/>
          </p:nvPr>
        </p:nvSpPr>
        <p:spPr/>
        <p:txBody>
          <a:bodyPr/>
          <a:lstStyle/>
          <a:p>
            <a:r>
              <a:rPr lang="en-US" dirty="0"/>
              <a:t>Let’s talk</a:t>
            </a:r>
          </a:p>
        </p:txBody>
      </p:sp>
      <p:pic>
        <p:nvPicPr>
          <p:cNvPr id="2050" name="Picture 2" descr="Angel Halo (Gear) | Unison League Wiki ...">
            <a:extLst>
              <a:ext uri="{FF2B5EF4-FFF2-40B4-BE49-F238E27FC236}">
                <a16:creationId xmlns:a16="http://schemas.microsoft.com/office/drawing/2014/main" id="{5A03EEB5-D460-5026-B660-DAF83D838B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5888" y="2678114"/>
            <a:ext cx="1785938" cy="17859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C70750F5-4315-6290-5304-CD50F799C1AA}"/>
              </a:ext>
            </a:extLst>
          </p:cNvPr>
          <p:cNvCxnSpPr/>
          <p:nvPr/>
        </p:nvCxnSpPr>
        <p:spPr>
          <a:xfrm>
            <a:off x="1385888" y="2678114"/>
            <a:ext cx="1737360" cy="178593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72C3496-4D7D-C47C-AD52-ED29E4AF773E}"/>
              </a:ext>
            </a:extLst>
          </p:cNvPr>
          <p:cNvSpPr txBox="1"/>
          <p:nvPr/>
        </p:nvSpPr>
        <p:spPr>
          <a:xfrm>
            <a:off x="3523929" y="2740503"/>
            <a:ext cx="7372669" cy="3447098"/>
          </a:xfrm>
          <a:prstGeom prst="rect">
            <a:avLst/>
          </a:prstGeom>
          <a:noFill/>
        </p:spPr>
        <p:txBody>
          <a:bodyPr wrap="square" rtlCol="0">
            <a:spAutoFit/>
          </a:bodyPr>
          <a:lstStyle/>
          <a:p>
            <a:r>
              <a:rPr lang="en-US" sz="2000" dirty="0"/>
              <a:t>At LRA, when we go there (admittedly rarely), we say: Results are not reliably representative within a calculable margin of sampling error.</a:t>
            </a:r>
          </a:p>
          <a:p>
            <a:endParaRPr lang="en-US" sz="2000" dirty="0"/>
          </a:p>
          <a:p>
            <a:r>
              <a:rPr lang="en-US" sz="2000" dirty="0"/>
              <a:t>This reflects my understanding of the principles of inferential statistics.</a:t>
            </a:r>
          </a:p>
          <a:p>
            <a:endParaRPr lang="en-US" sz="2000" dirty="0"/>
          </a:p>
          <a:p>
            <a:r>
              <a:rPr lang="en-US" sz="2000" dirty="0"/>
              <a:t>If yours are different, here’s an easy ask:</a:t>
            </a:r>
          </a:p>
          <a:p>
            <a:endParaRPr lang="en-US" sz="2000" dirty="0"/>
          </a:p>
          <a:p>
            <a:r>
              <a:rPr lang="en-US" sz="2000" i="1" dirty="0"/>
              <a:t>Fully disclose what you’re doing. </a:t>
            </a:r>
          </a:p>
          <a:p>
            <a:r>
              <a:rPr lang="en-US" sz="2000" i="1" dirty="0"/>
              <a:t>Justify your research claims.</a:t>
            </a:r>
          </a:p>
          <a:p>
            <a:r>
              <a:rPr lang="en-US" sz="2000" i="1" dirty="0"/>
              <a:t>Open your work to independent validation.</a:t>
            </a:r>
          </a:p>
          <a:p>
            <a:endParaRPr lang="en-US" dirty="0"/>
          </a:p>
        </p:txBody>
      </p:sp>
    </p:spTree>
    <p:extLst>
      <p:ext uri="{BB962C8B-B14F-4D97-AF65-F5344CB8AC3E}">
        <p14:creationId xmlns:p14="http://schemas.microsoft.com/office/powerpoint/2010/main" val="2705064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586A9-4A36-844D-797E-EF21C65CC58D}"/>
              </a:ext>
            </a:extLst>
          </p:cNvPr>
          <p:cNvSpPr>
            <a:spLocks noGrp="1"/>
          </p:cNvSpPr>
          <p:nvPr>
            <p:ph type="title"/>
          </p:nvPr>
        </p:nvSpPr>
        <p:spPr/>
        <p:txBody>
          <a:bodyPr/>
          <a:lstStyle/>
          <a:p>
            <a:r>
              <a:rPr lang="en-US" dirty="0"/>
              <a:t>My background - and the problem</a:t>
            </a:r>
          </a:p>
        </p:txBody>
      </p:sp>
      <p:sp>
        <p:nvSpPr>
          <p:cNvPr id="3" name="Content Placeholder 2">
            <a:extLst>
              <a:ext uri="{FF2B5EF4-FFF2-40B4-BE49-F238E27FC236}">
                <a16:creationId xmlns:a16="http://schemas.microsoft.com/office/drawing/2014/main" id="{A24AEC56-E770-0D47-1CC9-039EF0D33119}"/>
              </a:ext>
            </a:extLst>
          </p:cNvPr>
          <p:cNvSpPr>
            <a:spLocks noGrp="1"/>
          </p:cNvSpPr>
          <p:nvPr>
            <p:ph idx="1"/>
          </p:nvPr>
        </p:nvSpPr>
        <p:spPr/>
        <p:txBody>
          <a:bodyPr/>
          <a:lstStyle/>
          <a:p>
            <a:r>
              <a:rPr lang="en-US" dirty="0"/>
              <a:t>10 years as an AP reporter</a:t>
            </a:r>
          </a:p>
          <a:p>
            <a:r>
              <a:rPr lang="en-US" dirty="0"/>
              <a:t>30+ years covering the beat of public opinion for ABC News</a:t>
            </a:r>
          </a:p>
          <a:p>
            <a:pPr marL="0" indent="0">
              <a:buNone/>
            </a:pPr>
            <a:r>
              <a:rPr lang="en-US" dirty="0"/>
              <a:t>I know the drill:</a:t>
            </a:r>
          </a:p>
          <a:p>
            <a:r>
              <a:rPr lang="en-US" dirty="0"/>
              <a:t>Numbers and percentage signs lend credibility to anecdote</a:t>
            </a:r>
          </a:p>
          <a:p>
            <a:r>
              <a:rPr lang="en-US" dirty="0"/>
              <a:t>Reporters are both data hungry and math phobic</a:t>
            </a:r>
          </a:p>
          <a:p>
            <a:r>
              <a:rPr lang="en-US" dirty="0"/>
              <a:t>Too often, polling = P.R. </a:t>
            </a:r>
            <a:r>
              <a:rPr lang="en-US" i="1" dirty="0"/>
              <a:t>– for all involved</a:t>
            </a:r>
          </a:p>
          <a:p>
            <a:pPr marL="0" indent="0">
              <a:buNone/>
            </a:pPr>
            <a:endParaRPr lang="en-US" dirty="0"/>
          </a:p>
        </p:txBody>
      </p:sp>
    </p:spTree>
    <p:extLst>
      <p:ext uri="{BB962C8B-B14F-4D97-AF65-F5344CB8AC3E}">
        <p14:creationId xmlns:p14="http://schemas.microsoft.com/office/powerpoint/2010/main" val="1811739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D4BB30-B2B9-19DC-DD26-4EB336970D7D}"/>
              </a:ext>
            </a:extLst>
          </p:cNvPr>
          <p:cNvSpPr txBox="1"/>
          <p:nvPr/>
        </p:nvSpPr>
        <p:spPr>
          <a:xfrm>
            <a:off x="1870038" y="2818188"/>
            <a:ext cx="8216937" cy="1754326"/>
          </a:xfrm>
          <a:prstGeom prst="rect">
            <a:avLst/>
          </a:prstGeom>
          <a:noFill/>
        </p:spPr>
        <p:txBody>
          <a:bodyPr wrap="square">
            <a:spAutoFit/>
          </a:bodyPr>
          <a:lstStyle/>
          <a:p>
            <a:pPr marL="0" marR="0"/>
            <a:r>
              <a:rPr lang="en-US" sz="2000" kern="100" dirty="0">
                <a:effectLst/>
                <a:ea typeface="Aptos" panose="020B0004020202020204" pitchFamily="34" charset="0"/>
              </a:rPr>
              <a:t>The Economist: “The Anti-Defamation League, an advocacy group in America, says that 83% of Jewish students there have experienced antisemitism on campus since the war began.”</a:t>
            </a:r>
          </a:p>
          <a:p>
            <a:pPr marL="0" marR="0">
              <a:buNone/>
            </a:pPr>
            <a:endParaRPr lang="en-US" sz="1000" u="sng" kern="100" dirty="0">
              <a:solidFill>
                <a:srgbClr val="467886"/>
              </a:solidFill>
              <a:effectLst/>
              <a:ea typeface="Aptos" panose="020B0004020202020204" pitchFamily="34" charset="0"/>
              <a:hlinkClick r:id="rId2"/>
            </a:endParaRPr>
          </a:p>
          <a:p>
            <a:pPr marL="0" marR="0">
              <a:buNone/>
            </a:pPr>
            <a:r>
              <a:rPr lang="en-US" sz="1400" u="sng" kern="100" dirty="0">
                <a:solidFill>
                  <a:srgbClr val="467886"/>
                </a:solidFill>
                <a:effectLst/>
                <a:ea typeface="Aptos" panose="020B0004020202020204" pitchFamily="34" charset="0"/>
                <a:hlinkClick r:id="rId2"/>
              </a:rPr>
              <a:t>https://www.economist.com/middle-east-and-africa/2025/03/27/the-war-in-gaza-has-unsettled-the-jewish-diaspora</a:t>
            </a:r>
            <a:endParaRPr lang="en-US" sz="1400" kern="100" dirty="0">
              <a:effectLst/>
              <a:ea typeface="Aptos" panose="020B0004020202020204" pitchFamily="34" charset="0"/>
            </a:endParaRPr>
          </a:p>
          <a:p>
            <a:pPr marL="0" marR="0">
              <a:buNone/>
            </a:pPr>
            <a:r>
              <a:rPr lang="en-US" sz="1000" kern="100" dirty="0">
                <a:effectLst/>
                <a:ea typeface="Aptos" panose="020B0004020202020204" pitchFamily="34" charset="0"/>
              </a:rPr>
              <a:t> </a:t>
            </a:r>
            <a:endParaRPr lang="en-US" sz="1800" kern="100" dirty="0">
              <a:effectLst/>
              <a:latin typeface="Arial" panose="020B0604020202020204" pitchFamily="34" charset="0"/>
              <a:ea typeface="Aptos" panose="020B0004020202020204" pitchFamily="34" charset="0"/>
            </a:endParaRPr>
          </a:p>
        </p:txBody>
      </p:sp>
      <p:sp>
        <p:nvSpPr>
          <p:cNvPr id="4" name="TextBox 3">
            <a:extLst>
              <a:ext uri="{FF2B5EF4-FFF2-40B4-BE49-F238E27FC236}">
                <a16:creationId xmlns:a16="http://schemas.microsoft.com/office/drawing/2014/main" id="{2C7388DC-4CCC-00B1-827A-BE0985C4766F}"/>
              </a:ext>
            </a:extLst>
          </p:cNvPr>
          <p:cNvSpPr txBox="1"/>
          <p:nvPr/>
        </p:nvSpPr>
        <p:spPr>
          <a:xfrm>
            <a:off x="1895044" y="1353286"/>
            <a:ext cx="7849457" cy="707886"/>
          </a:xfrm>
          <a:prstGeom prst="rect">
            <a:avLst/>
          </a:prstGeom>
          <a:noFill/>
        </p:spPr>
        <p:txBody>
          <a:bodyPr wrap="none" rtlCol="0">
            <a:spAutoFit/>
          </a:bodyPr>
          <a:lstStyle/>
          <a:p>
            <a:pPr algn="ctr"/>
            <a:r>
              <a:rPr lang="en-US" sz="4000" dirty="0"/>
              <a:t>To be sure, the media still will blow it</a:t>
            </a:r>
          </a:p>
        </p:txBody>
      </p:sp>
    </p:spTree>
    <p:extLst>
      <p:ext uri="{BB962C8B-B14F-4D97-AF65-F5344CB8AC3E}">
        <p14:creationId xmlns:p14="http://schemas.microsoft.com/office/powerpoint/2010/main" val="1703069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BF7212-9F65-7C63-5C27-156B400FD848}"/>
              </a:ext>
            </a:extLst>
          </p:cNvPr>
          <p:cNvSpPr txBox="1"/>
          <p:nvPr/>
        </p:nvSpPr>
        <p:spPr>
          <a:xfrm>
            <a:off x="1985818" y="1352551"/>
            <a:ext cx="8220364" cy="3908762"/>
          </a:xfrm>
          <a:prstGeom prst="rect">
            <a:avLst/>
          </a:prstGeom>
          <a:noFill/>
        </p:spPr>
        <p:txBody>
          <a:bodyPr wrap="square">
            <a:spAutoFit/>
          </a:bodyPr>
          <a:lstStyle/>
          <a:p>
            <a:pPr marL="0" marR="0">
              <a:buNone/>
            </a:pPr>
            <a:r>
              <a:rPr lang="en-US" sz="2000" kern="100" dirty="0">
                <a:effectLst/>
                <a:latin typeface="Garamond" panose="02020404030301010803" pitchFamily="18" charset="0"/>
                <a:ea typeface="Aptos" panose="020B0004020202020204" pitchFamily="34" charset="0"/>
              </a:rPr>
              <a:t>The Economist: “83% of Jewish students”</a:t>
            </a:r>
          </a:p>
          <a:p>
            <a:pPr marL="0" marR="0">
              <a:buNone/>
            </a:pPr>
            <a:endParaRPr lang="en-US" sz="2000" kern="100" dirty="0">
              <a:latin typeface="Garamond" panose="02020404030301010803" pitchFamily="18" charset="0"/>
              <a:ea typeface="Aptos" panose="020B0004020202020204" pitchFamily="34" charset="0"/>
            </a:endParaRPr>
          </a:p>
          <a:p>
            <a:pPr marL="0" marR="0">
              <a:buNone/>
            </a:pPr>
            <a:r>
              <a:rPr lang="en-US" sz="2000" kern="100" dirty="0">
                <a:effectLst/>
                <a:latin typeface="Garamond" panose="02020404030301010803" pitchFamily="18" charset="0"/>
                <a:ea typeface="Aptos" panose="020B0004020202020204" pitchFamily="34" charset="0"/>
              </a:rPr>
              <a:t>Methodology: “Panel members are recruited by a number of methods to help ensure student diversity in the panel population, including web advertising, permission-based email campaigns, and partnerships with university-affiliated organizations.”</a:t>
            </a:r>
          </a:p>
          <a:p>
            <a:r>
              <a:rPr lang="en-US" sz="1400" u="sng" kern="100" dirty="0">
                <a:solidFill>
                  <a:srgbClr val="467886"/>
                </a:solidFill>
                <a:effectLst/>
                <a:latin typeface="Garamond" panose="02020404030301010803" pitchFamily="18" charset="0"/>
                <a:ea typeface="Aptos" panose="020B0004020202020204" pitchFamily="34" charset="0"/>
                <a:hlinkClick r:id="rId3"/>
              </a:rPr>
              <a:t>https://collegepulse.com/methodology/</a:t>
            </a:r>
            <a:endParaRPr lang="en-US" sz="1400" kern="100" dirty="0">
              <a:effectLst/>
              <a:latin typeface="Garamond" panose="02020404030301010803" pitchFamily="18" charset="0"/>
              <a:ea typeface="Aptos" panose="020B0004020202020204" pitchFamily="34" charset="0"/>
            </a:endParaRPr>
          </a:p>
          <a:p>
            <a:pPr marL="0" marR="0">
              <a:buNone/>
            </a:pPr>
            <a:endParaRPr lang="en-US" sz="2000" kern="100" dirty="0">
              <a:latin typeface="Garamond" panose="02020404030301010803" pitchFamily="18" charset="0"/>
              <a:ea typeface="Aptos" panose="020B0004020202020204" pitchFamily="34" charset="0"/>
            </a:endParaRPr>
          </a:p>
          <a:p>
            <a:r>
              <a:rPr lang="en-US" sz="2000" kern="100" dirty="0">
                <a:effectLst/>
                <a:latin typeface="Garamond" panose="02020404030301010803" pitchFamily="18" charset="0"/>
                <a:ea typeface="Aptos" panose="020B0004020202020204" pitchFamily="34" charset="0"/>
              </a:rPr>
              <a:t>ADL: “Though this sample is not nationally representative, the distribution of both Jewish and non-Jewish college students across key demographics ensures a wide range of diverse opinions and experiences could be captured.” </a:t>
            </a:r>
          </a:p>
          <a:p>
            <a:r>
              <a:rPr lang="en-US" sz="1400" u="sng" kern="100" dirty="0">
                <a:solidFill>
                  <a:srgbClr val="467886"/>
                </a:solidFill>
                <a:effectLst/>
                <a:latin typeface="Garamond" panose="02020404030301010803" pitchFamily="18" charset="0"/>
                <a:ea typeface="Aptos" panose="020B0004020202020204" pitchFamily="34" charset="0"/>
                <a:hlinkClick r:id="rId4"/>
              </a:rPr>
              <a:t>https://www.adl.org/resources/report/campus-antisemitism-one-year-after-hamas-terrorist-attacks</a:t>
            </a:r>
            <a:endParaRPr lang="en-US" sz="1400" kern="100" dirty="0">
              <a:effectLst/>
              <a:latin typeface="Garamond" panose="02020404030301010803" pitchFamily="18" charset="0"/>
              <a:ea typeface="Aptos" panose="020B0004020202020204" pitchFamily="34" charset="0"/>
            </a:endParaRPr>
          </a:p>
          <a:p>
            <a:pPr marL="0" marR="0">
              <a:buNone/>
            </a:pPr>
            <a:endParaRPr lang="en-US" sz="2000" kern="100" dirty="0">
              <a:effectLst/>
              <a:latin typeface="Gill Sans MT" panose="020B0502020104020203" pitchFamily="34" charset="0"/>
              <a:ea typeface="Aptos" panose="020B0004020202020204" pitchFamily="34" charset="0"/>
            </a:endParaRPr>
          </a:p>
        </p:txBody>
      </p:sp>
      <p:sp>
        <p:nvSpPr>
          <p:cNvPr id="3" name="Oval 2">
            <a:extLst>
              <a:ext uri="{FF2B5EF4-FFF2-40B4-BE49-F238E27FC236}">
                <a16:creationId xmlns:a16="http://schemas.microsoft.com/office/drawing/2014/main" id="{6174FA0D-914A-D736-C24F-93B5628F78F3}"/>
              </a:ext>
            </a:extLst>
          </p:cNvPr>
          <p:cNvSpPr/>
          <p:nvPr/>
        </p:nvSpPr>
        <p:spPr>
          <a:xfrm>
            <a:off x="4892098" y="3685597"/>
            <a:ext cx="3158837" cy="454891"/>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2448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5C2642-E9BC-D3D6-FF87-6E484783BD79}"/>
              </a:ext>
            </a:extLst>
          </p:cNvPr>
          <p:cNvSpPr txBox="1"/>
          <p:nvPr/>
        </p:nvSpPr>
        <p:spPr>
          <a:xfrm>
            <a:off x="1487054" y="1504950"/>
            <a:ext cx="8933296" cy="3077766"/>
          </a:xfrm>
          <a:prstGeom prst="rect">
            <a:avLst/>
          </a:prstGeom>
          <a:noFill/>
        </p:spPr>
        <p:txBody>
          <a:bodyPr wrap="square">
            <a:spAutoFit/>
          </a:bodyPr>
          <a:lstStyle/>
          <a:p>
            <a:pPr marL="0" marR="0">
              <a:buNone/>
            </a:pPr>
            <a:r>
              <a:rPr lang="en-US" sz="2000" kern="100" dirty="0">
                <a:effectLst/>
                <a:latin typeface="Gill Sans MT" panose="020B0502020104020203" pitchFamily="34" charset="0"/>
                <a:ea typeface="Aptos" panose="020B0004020202020204" pitchFamily="34" charset="0"/>
              </a:rPr>
              <a:t>The Economist:  “…</a:t>
            </a:r>
            <a:r>
              <a:rPr lang="en-US" sz="2000" b="1" kern="100" dirty="0">
                <a:effectLst/>
                <a:latin typeface="Gill Sans MT" panose="020B0502020104020203" pitchFamily="34" charset="0"/>
                <a:ea typeface="Aptos" panose="020B0004020202020204" pitchFamily="34" charset="0"/>
              </a:rPr>
              <a:t>experienced </a:t>
            </a:r>
            <a:r>
              <a:rPr lang="en-US" sz="2000" kern="100" dirty="0">
                <a:effectLst/>
                <a:latin typeface="Gill Sans MT" panose="020B0502020104020203" pitchFamily="34" charset="0"/>
                <a:ea typeface="Aptos" panose="020B0004020202020204" pitchFamily="34" charset="0"/>
              </a:rPr>
              <a:t>antisemitism on campus”</a:t>
            </a:r>
          </a:p>
          <a:p>
            <a:pPr marL="0" marR="0">
              <a:buNone/>
            </a:pPr>
            <a:endParaRPr lang="en-US" sz="2000" kern="100" dirty="0">
              <a:latin typeface="Gill Sans MT" panose="020B0502020104020203" pitchFamily="34" charset="0"/>
              <a:ea typeface="Aptos" panose="020B0004020202020204" pitchFamily="34" charset="0"/>
            </a:endParaRPr>
          </a:p>
          <a:p>
            <a:pPr marL="0" marR="0">
              <a:buNone/>
            </a:pPr>
            <a:r>
              <a:rPr lang="en-US" sz="2000" kern="100" dirty="0">
                <a:effectLst/>
                <a:latin typeface="Gill Sans MT" panose="020B0502020104020203" pitchFamily="34" charset="0"/>
                <a:ea typeface="Aptos" panose="020B0004020202020204" pitchFamily="34" charset="0"/>
              </a:rPr>
              <a:t>ADL: “83.2% of Jewish college students surveyed have </a:t>
            </a:r>
            <a:r>
              <a:rPr lang="en-US" sz="2000" b="1" kern="100" dirty="0">
                <a:effectLst/>
                <a:latin typeface="Gill Sans MT" panose="020B0502020104020203" pitchFamily="34" charset="0"/>
                <a:ea typeface="Aptos" panose="020B0004020202020204" pitchFamily="34" charset="0"/>
              </a:rPr>
              <a:t>experienced or witnessed</a:t>
            </a:r>
            <a:r>
              <a:rPr lang="en-US" sz="2000" kern="100" dirty="0">
                <a:effectLst/>
                <a:latin typeface="Gill Sans MT" panose="020B0502020104020203" pitchFamily="34" charset="0"/>
                <a:ea typeface="Aptos" panose="020B0004020202020204" pitchFamily="34" charset="0"/>
              </a:rPr>
              <a:t> some form of antisemitism since the October 2023 Hamas attacks on Israel.” </a:t>
            </a:r>
          </a:p>
          <a:p>
            <a:pPr marL="0" marR="0">
              <a:buNone/>
            </a:pPr>
            <a:r>
              <a:rPr lang="en-US" sz="2000" kern="100" dirty="0">
                <a:effectLst/>
                <a:latin typeface="Gill Sans MT" panose="020B0502020104020203" pitchFamily="34" charset="0"/>
                <a:ea typeface="Aptos" panose="020B0004020202020204" pitchFamily="34" charset="0"/>
              </a:rPr>
              <a:t>  </a:t>
            </a:r>
          </a:p>
          <a:p>
            <a:pPr marL="0" marR="0"/>
            <a:r>
              <a:rPr lang="en-US" sz="2000" kern="100" dirty="0">
                <a:effectLst/>
                <a:latin typeface="Gill Sans MT" panose="020B0502020104020203" pitchFamily="34" charset="0"/>
                <a:ea typeface="Aptos" panose="020B0004020202020204" pitchFamily="34" charset="0"/>
              </a:rPr>
              <a:t>… 83.2% “said they had </a:t>
            </a:r>
            <a:r>
              <a:rPr lang="en-US" sz="2000" b="1" kern="100" dirty="0">
                <a:effectLst/>
                <a:latin typeface="Gill Sans MT" panose="020B0502020104020203" pitchFamily="34" charset="0"/>
                <a:ea typeface="Aptos" panose="020B0004020202020204" pitchFamily="34" charset="0"/>
              </a:rPr>
              <a:t>witnessed, experienced, or seen an example of at least one</a:t>
            </a:r>
            <a:r>
              <a:rPr lang="en-US" sz="2000" kern="100" dirty="0">
                <a:effectLst/>
                <a:latin typeface="Gill Sans MT" panose="020B0502020104020203" pitchFamily="34" charset="0"/>
                <a:ea typeface="Aptos" panose="020B0004020202020204" pitchFamily="34" charset="0"/>
              </a:rPr>
              <a:t> antisemitic incident on campus…</a:t>
            </a:r>
          </a:p>
          <a:p>
            <a:pPr marL="0" marR="0"/>
            <a:endParaRPr lang="en-US" sz="2000" kern="100" dirty="0">
              <a:effectLst/>
              <a:latin typeface="Gill Sans MT" panose="020B0502020104020203" pitchFamily="34" charset="0"/>
              <a:ea typeface="Aptos" panose="020B0004020202020204" pitchFamily="34" charset="0"/>
            </a:endParaRPr>
          </a:p>
          <a:p>
            <a:r>
              <a:rPr lang="en-US" sz="1400" u="sng" kern="100" dirty="0">
                <a:solidFill>
                  <a:srgbClr val="467886"/>
                </a:solidFill>
                <a:effectLst/>
                <a:latin typeface="Gill Sans MT" panose="020B0502020104020203" pitchFamily="34" charset="0"/>
                <a:ea typeface="Aptos" panose="020B0004020202020204" pitchFamily="34" charset="0"/>
                <a:hlinkClick r:id="rId2"/>
              </a:rPr>
              <a:t>https://www.adl.org/resources/report/campus-antisemitism-one-year-after-hamas-terrorist-attacks</a:t>
            </a:r>
            <a:endParaRPr lang="en-US" sz="1400" kern="100" dirty="0">
              <a:effectLst/>
              <a:latin typeface="Gill Sans MT" panose="020B0502020104020203" pitchFamily="34" charset="0"/>
              <a:ea typeface="Aptos" panose="020B0004020202020204" pitchFamily="34" charset="0"/>
            </a:endParaRPr>
          </a:p>
          <a:p>
            <a:pPr marL="0" marR="0"/>
            <a:endParaRPr lang="en-US" sz="2000" kern="100" dirty="0">
              <a:effectLst/>
              <a:latin typeface="Gill Sans MT" panose="020B0502020104020203" pitchFamily="34" charset="0"/>
              <a:ea typeface="Aptos" panose="020B0004020202020204" pitchFamily="34" charset="0"/>
            </a:endParaRPr>
          </a:p>
        </p:txBody>
      </p:sp>
    </p:spTree>
    <p:extLst>
      <p:ext uri="{BB962C8B-B14F-4D97-AF65-F5344CB8AC3E}">
        <p14:creationId xmlns:p14="http://schemas.microsoft.com/office/powerpoint/2010/main" val="3989629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A9CFA-D200-2E04-A195-ED3E36D298F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C46D0BD-C84E-150F-AB49-FFA6610A811E}"/>
              </a:ext>
            </a:extLst>
          </p:cNvPr>
          <p:cNvSpPr txBox="1"/>
          <p:nvPr/>
        </p:nvSpPr>
        <p:spPr>
          <a:xfrm>
            <a:off x="780472" y="592231"/>
            <a:ext cx="10631056" cy="6186309"/>
          </a:xfrm>
          <a:prstGeom prst="rect">
            <a:avLst/>
          </a:prstGeom>
          <a:noFill/>
        </p:spPr>
        <p:txBody>
          <a:bodyPr wrap="square">
            <a:spAutoFit/>
          </a:bodyPr>
          <a:lstStyle/>
          <a:p>
            <a:pPr marL="0" marR="0">
              <a:buNone/>
            </a:pPr>
            <a:r>
              <a:rPr lang="en-US" sz="2000" kern="100" dirty="0">
                <a:effectLst/>
                <a:latin typeface="Garamond" panose="02020404030301010803" pitchFamily="18" charset="0"/>
                <a:ea typeface="Aptos" panose="020B0004020202020204" pitchFamily="34" charset="0"/>
              </a:rPr>
              <a:t>The Economist:</a:t>
            </a:r>
            <a:r>
              <a:rPr lang="en-US" sz="2000" b="1" kern="100" dirty="0">
                <a:effectLst/>
                <a:latin typeface="Garamond" panose="02020404030301010803" pitchFamily="18" charset="0"/>
                <a:ea typeface="Aptos" panose="020B0004020202020204" pitchFamily="34" charset="0"/>
              </a:rPr>
              <a:t> “…antisemitism on campus”</a:t>
            </a:r>
          </a:p>
          <a:p>
            <a:pPr marL="0" marR="0">
              <a:buNone/>
            </a:pPr>
            <a:endParaRPr lang="en-US" sz="1400" kern="100" dirty="0">
              <a:latin typeface="Garamond" panose="02020404030301010803" pitchFamily="18" charset="0"/>
              <a:ea typeface="Aptos" panose="020B0004020202020204" pitchFamily="34" charset="0"/>
            </a:endParaRPr>
          </a:p>
          <a:p>
            <a:pPr marL="0" marR="0">
              <a:buNone/>
            </a:pPr>
            <a:r>
              <a:rPr lang="en-US" sz="1500" kern="100" dirty="0">
                <a:effectLst/>
                <a:latin typeface="Garamond" panose="02020404030301010803" pitchFamily="18" charset="0"/>
                <a:ea typeface="Aptos" panose="020B0004020202020204" pitchFamily="34" charset="0"/>
              </a:rPr>
              <a:t>Apparently no questionnaire released, however see: </a:t>
            </a:r>
            <a:r>
              <a:rPr lang="en-US" sz="1500" kern="100" dirty="0">
                <a:latin typeface="Garamond" panose="02020404030301010803" pitchFamily="18" charset="0"/>
                <a:ea typeface="Aptos" panose="020B0004020202020204" pitchFamily="34" charset="0"/>
              </a:rPr>
              <a:t>ADL-Gratz </a:t>
            </a:r>
            <a:r>
              <a:rPr lang="en-US" sz="1500" kern="100" dirty="0">
                <a:effectLst/>
                <a:latin typeface="Garamond" panose="02020404030301010803" pitchFamily="18" charset="0"/>
                <a:ea typeface="Aptos" panose="020B0004020202020204" pitchFamily="34" charset="0"/>
              </a:rPr>
              <a:t>Model Campus Climate Survey Instrument  -</a:t>
            </a:r>
            <a:r>
              <a:rPr lang="en-US" sz="1500" b="0" i="0" dirty="0">
                <a:solidFill>
                  <a:srgbClr val="373737"/>
                </a:solidFill>
                <a:effectLst/>
                <a:latin typeface="Garamond" panose="02020404030301010803" pitchFamily="18" charset="0"/>
              </a:rPr>
              <a:t> “a tool for college and university stakeholders to assess the experiences of antisemitism among Jewish students” </a:t>
            </a:r>
          </a:p>
          <a:p>
            <a:pPr marL="0" marR="0">
              <a:buNone/>
            </a:pPr>
            <a:r>
              <a:rPr lang="en-US" sz="1500" u="sng" kern="100" dirty="0">
                <a:solidFill>
                  <a:srgbClr val="467886"/>
                </a:solidFill>
                <a:effectLst/>
                <a:latin typeface="Garamond" panose="02020404030301010803" pitchFamily="18" charset="0"/>
                <a:ea typeface="Aptos" panose="020B0004020202020204" pitchFamily="34" charset="0"/>
                <a:hlinkClick r:id="rId3"/>
              </a:rPr>
              <a:t>https://www.adl.org/sites/default/files/documents/2024-11/adl-gratz-model-campus-climate-survey-instrument-v2.pdf</a:t>
            </a:r>
            <a:endParaRPr lang="en-US" sz="1500" kern="100" dirty="0">
              <a:effectLst/>
              <a:latin typeface="Garamond" panose="02020404030301010803" pitchFamily="18" charset="0"/>
              <a:ea typeface="Aptos" panose="020B0004020202020204" pitchFamily="34" charset="0"/>
            </a:endParaRPr>
          </a:p>
          <a:p>
            <a:pPr marL="0" marR="0">
              <a:buNone/>
            </a:pPr>
            <a:r>
              <a:rPr lang="en-US" sz="1500" kern="100" dirty="0">
                <a:effectLst/>
                <a:latin typeface="Garamond" panose="02020404030301010803" pitchFamily="18" charset="0"/>
                <a:ea typeface="Aptos" panose="020B0004020202020204" pitchFamily="34" charset="0"/>
              </a:rPr>
              <a:t> </a:t>
            </a:r>
          </a:p>
          <a:p>
            <a:pPr marL="0" marR="0">
              <a:buNone/>
            </a:pPr>
            <a:r>
              <a:rPr lang="en-US" sz="1500" kern="100" dirty="0">
                <a:effectLst/>
                <a:latin typeface="Garamond" panose="02020404030301010803" pitchFamily="18" charset="0"/>
                <a:ea typeface="Aptos" panose="020B0004020202020204" pitchFamily="34" charset="0"/>
              </a:rPr>
              <a:t>5. Have any of the following occurred on [UNIVERSITY] campus since you have been a student? Select all that apply. </a:t>
            </a:r>
          </a:p>
          <a:p>
            <a:pPr marL="0" marR="0">
              <a:buNone/>
            </a:pPr>
            <a:r>
              <a:rPr lang="en-US" sz="1500" kern="100" dirty="0">
                <a:effectLst/>
                <a:latin typeface="Garamond" panose="02020404030301010803" pitchFamily="18" charset="0"/>
                <a:ea typeface="Aptos" panose="020B0004020202020204" pitchFamily="34" charset="0"/>
              </a:rPr>
              <a:t>c. Posting of a flyer, banner, or sign on campus about ISRAEL that you found to be problematic or made you uncomfortable </a:t>
            </a:r>
          </a:p>
          <a:p>
            <a:pPr marL="0" marR="0">
              <a:buNone/>
            </a:pPr>
            <a:r>
              <a:rPr lang="en-US" sz="1500" kern="100" dirty="0">
                <a:effectLst/>
                <a:latin typeface="Garamond" panose="02020404030301010803" pitchFamily="18" charset="0"/>
                <a:ea typeface="Aptos" panose="020B0004020202020204" pitchFamily="34" charset="0"/>
              </a:rPr>
              <a:t>e.  Anti-Israel encampment </a:t>
            </a:r>
          </a:p>
          <a:p>
            <a:pPr marL="0" marR="0">
              <a:buNone/>
            </a:pPr>
            <a:r>
              <a:rPr lang="en-US" sz="1500" kern="100" dirty="0">
                <a:effectLst/>
                <a:latin typeface="Garamond" panose="02020404030301010803" pitchFamily="18" charset="0"/>
                <a:ea typeface="Aptos" panose="020B0004020202020204" pitchFamily="34" charset="0"/>
              </a:rPr>
              <a:t>f.  Anti-Israel protest, rally or demonstration </a:t>
            </a:r>
          </a:p>
          <a:p>
            <a:pPr marL="0" marR="0">
              <a:buNone/>
            </a:pPr>
            <a:r>
              <a:rPr lang="en-US" sz="1500" kern="100" dirty="0">
                <a:effectLst/>
                <a:latin typeface="Garamond" panose="02020404030301010803" pitchFamily="18" charset="0"/>
                <a:ea typeface="Aptos" panose="020B0004020202020204" pitchFamily="34" charset="0"/>
              </a:rPr>
              <a:t>g. Disruptions to commencement ceremony (e.g., delays, being remote instead of in-person, speaker interruptions, etc.) due to anti-Israel protest </a:t>
            </a:r>
          </a:p>
          <a:p>
            <a:pPr marL="0" marR="0">
              <a:buNone/>
            </a:pPr>
            <a:r>
              <a:rPr lang="en-US" sz="1500" kern="100" dirty="0">
                <a:effectLst/>
                <a:latin typeface="Garamond" panose="02020404030301010803" pitchFamily="18" charset="0"/>
                <a:ea typeface="Aptos" panose="020B0004020202020204" pitchFamily="34" charset="0"/>
              </a:rPr>
              <a:t> </a:t>
            </a:r>
          </a:p>
          <a:p>
            <a:pPr marL="0" marR="0">
              <a:buNone/>
            </a:pPr>
            <a:r>
              <a:rPr lang="en-US" sz="1500" kern="100" dirty="0">
                <a:effectLst/>
                <a:latin typeface="Garamond" panose="02020404030301010803" pitchFamily="18" charset="0"/>
                <a:ea typeface="Aptos" panose="020B0004020202020204" pitchFamily="34" charset="0"/>
              </a:rPr>
              <a:t>6. Please select any of the following experiences that you have witnessed since you have been a student at [UNIVERSITY]. Select all that apply. </a:t>
            </a:r>
          </a:p>
          <a:p>
            <a:pPr marL="0" marR="0">
              <a:buNone/>
            </a:pPr>
            <a:r>
              <a:rPr lang="en-US" sz="1500" kern="100" dirty="0">
                <a:effectLst/>
                <a:latin typeface="Garamond" panose="02020404030301010803" pitchFamily="18" charset="0"/>
                <a:ea typeface="Aptos" panose="020B0004020202020204" pitchFamily="34" charset="0"/>
              </a:rPr>
              <a:t>c. Someone made comments about ISRAEL that you viewed as problematic or made you uncomfortable e. A group of students protested or interrupted an ISRAELI or pro-ISRAELI speaker, event, or other activity </a:t>
            </a:r>
          </a:p>
          <a:p>
            <a:pPr marL="0" marR="0">
              <a:buNone/>
            </a:pPr>
            <a:r>
              <a:rPr lang="en-US" sz="1500" kern="100" dirty="0">
                <a:effectLst/>
                <a:latin typeface="Garamond" panose="02020404030301010803" pitchFamily="18" charset="0"/>
                <a:ea typeface="Aptos" panose="020B0004020202020204" pitchFamily="34" charset="0"/>
              </a:rPr>
              <a:t>g. You saw a post from a student, professor, or someone else associated with the university about ISRAEL on social media or somewhere else online that you viewed as problematic or made you uncomfortable </a:t>
            </a:r>
          </a:p>
          <a:p>
            <a:pPr marL="0" marR="0">
              <a:buNone/>
            </a:pPr>
            <a:r>
              <a:rPr lang="en-US" sz="1500" kern="100" dirty="0">
                <a:effectLst/>
                <a:latin typeface="Garamond" panose="02020404030301010803" pitchFamily="18" charset="0"/>
                <a:ea typeface="Aptos" panose="020B0004020202020204" pitchFamily="34" charset="0"/>
              </a:rPr>
              <a:t> </a:t>
            </a:r>
          </a:p>
          <a:p>
            <a:pPr marL="0" marR="0">
              <a:buNone/>
            </a:pPr>
            <a:r>
              <a:rPr lang="en-US" sz="1500" kern="100" dirty="0">
                <a:effectLst/>
                <a:latin typeface="Garamond" panose="02020404030301010803" pitchFamily="18" charset="0"/>
                <a:ea typeface="Aptos" panose="020B0004020202020204" pitchFamily="34" charset="0"/>
              </a:rPr>
              <a:t>7. Since you have been a student at [UNIVERSITY], have you experienced any of the following based on your real or perceived Jewishness or support of Israel? Select all that apply. </a:t>
            </a:r>
          </a:p>
          <a:p>
            <a:pPr marL="0" marR="0">
              <a:buNone/>
            </a:pPr>
            <a:r>
              <a:rPr lang="en-US" sz="1500" kern="100" dirty="0">
                <a:effectLst/>
                <a:latin typeface="Garamond" panose="02020404030301010803" pitchFamily="18" charset="0"/>
                <a:ea typeface="Aptos" panose="020B0004020202020204" pitchFamily="34" charset="0"/>
              </a:rPr>
              <a:t>b. In a conversation with you, someone made offensive or derogatory anti-ISRAEL remarks </a:t>
            </a:r>
          </a:p>
          <a:p>
            <a:pPr marL="0" marR="0">
              <a:buNone/>
            </a:pPr>
            <a:r>
              <a:rPr lang="en-US" sz="1500" kern="100" dirty="0">
                <a:effectLst/>
                <a:latin typeface="Garamond" panose="02020404030301010803" pitchFamily="18" charset="0"/>
                <a:ea typeface="Aptos" panose="020B0004020202020204" pitchFamily="34" charset="0"/>
              </a:rPr>
              <a:t>d. Someone sent or posted offensive anti-ISRAEL content online or on social media to or about you </a:t>
            </a:r>
          </a:p>
          <a:p>
            <a:pPr marL="0" marR="0">
              <a:buNone/>
            </a:pPr>
            <a:endParaRPr lang="en-US" sz="1400" kern="100" dirty="0">
              <a:latin typeface="Gill Sans MT" panose="020B0502020104020203" pitchFamily="34" charset="0"/>
              <a:ea typeface="Aptos" panose="020B0004020202020204" pitchFamily="34" charset="0"/>
            </a:endParaRPr>
          </a:p>
          <a:p>
            <a:pPr marL="0" marR="0">
              <a:buNone/>
            </a:pPr>
            <a:endParaRPr lang="en-US" sz="1800" kern="100" dirty="0">
              <a:effectLst/>
              <a:latin typeface="Gill Sans MT" panose="020B0502020104020203" pitchFamily="34" charset="0"/>
              <a:ea typeface="Aptos" panose="020B0004020202020204" pitchFamily="34" charset="0"/>
            </a:endParaRPr>
          </a:p>
        </p:txBody>
      </p:sp>
    </p:spTree>
    <p:extLst>
      <p:ext uri="{BB962C8B-B14F-4D97-AF65-F5344CB8AC3E}">
        <p14:creationId xmlns:p14="http://schemas.microsoft.com/office/powerpoint/2010/main" val="3425812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B4100E-0CAB-15E5-6D8F-E4E0C750832A}"/>
              </a:ext>
            </a:extLst>
          </p:cNvPr>
          <p:cNvSpPr txBox="1"/>
          <p:nvPr/>
        </p:nvSpPr>
        <p:spPr>
          <a:xfrm>
            <a:off x="4424217" y="1136073"/>
            <a:ext cx="3597716" cy="646331"/>
          </a:xfrm>
          <a:prstGeom prst="rect">
            <a:avLst/>
          </a:prstGeom>
          <a:noFill/>
        </p:spPr>
        <p:txBody>
          <a:bodyPr wrap="none" rtlCol="0">
            <a:spAutoFit/>
          </a:bodyPr>
          <a:lstStyle/>
          <a:p>
            <a:r>
              <a:rPr lang="en-US" sz="3600" dirty="0"/>
              <a:t>What’s to be done?</a:t>
            </a:r>
          </a:p>
        </p:txBody>
      </p:sp>
      <p:sp>
        <p:nvSpPr>
          <p:cNvPr id="3" name="TextBox 2">
            <a:extLst>
              <a:ext uri="{FF2B5EF4-FFF2-40B4-BE49-F238E27FC236}">
                <a16:creationId xmlns:a16="http://schemas.microsoft.com/office/drawing/2014/main" id="{182E481C-D986-6C08-4186-71A561C6B749}"/>
              </a:ext>
            </a:extLst>
          </p:cNvPr>
          <p:cNvSpPr txBox="1"/>
          <p:nvPr/>
        </p:nvSpPr>
        <p:spPr>
          <a:xfrm>
            <a:off x="1524003" y="2309092"/>
            <a:ext cx="8918446" cy="3462486"/>
          </a:xfrm>
          <a:prstGeom prst="rect">
            <a:avLst/>
          </a:prstGeom>
          <a:noFill/>
        </p:spPr>
        <p:txBody>
          <a:bodyPr wrap="square" rtlCol="0">
            <a:spAutoFit/>
          </a:bodyPr>
          <a:lstStyle/>
          <a:p>
            <a:pPr marL="285750" indent="-285750">
              <a:buFont typeface="Arial" panose="020B0604020202020204" pitchFamily="34" charset="0"/>
              <a:buChar char="•"/>
            </a:pPr>
            <a:r>
              <a:rPr lang="en-US" sz="2400" dirty="0"/>
              <a:t>Reporters need to report</a:t>
            </a:r>
          </a:p>
          <a:p>
            <a:pPr marL="285750" indent="-285750">
              <a:buFont typeface="Arial" panose="020B0604020202020204" pitchFamily="34" charset="0"/>
              <a:buChar char="•"/>
            </a:pPr>
            <a:r>
              <a:rPr lang="en-US" sz="2400" dirty="0"/>
              <a:t>News organizations need to establish poll reporting standards, informing both the public and their own reporters and editors</a:t>
            </a:r>
          </a:p>
          <a:p>
            <a:pPr marL="285750" indent="-285750">
              <a:buFont typeface="Arial" panose="020B0604020202020204" pitchFamily="34" charset="0"/>
              <a:buChar char="•"/>
            </a:pPr>
            <a:endParaRPr lang="en-US" sz="2400" dirty="0"/>
          </a:p>
          <a:p>
            <a:r>
              <a:rPr lang="en-US" sz="2400" dirty="0"/>
              <a:t>But before all that:</a:t>
            </a:r>
          </a:p>
          <a:p>
            <a:endParaRPr lang="en-US" sz="900" dirty="0"/>
          </a:p>
          <a:p>
            <a:pPr marL="285750" indent="-285750">
              <a:buFont typeface="Arial" panose="020B0604020202020204" pitchFamily="34" charset="0"/>
              <a:buChar char="•"/>
            </a:pPr>
            <a:r>
              <a:rPr lang="en-US" sz="2400" dirty="0"/>
              <a:t>Poll producers and sponsors need to provide full, honest disclosure</a:t>
            </a:r>
          </a:p>
          <a:p>
            <a:pPr marL="285750" indent="-285750">
              <a:buFont typeface="Arial" panose="020B0604020202020204" pitchFamily="34" charset="0"/>
              <a:buChar char="•"/>
            </a:pPr>
            <a:r>
              <a:rPr lang="en-US" sz="2400" dirty="0"/>
              <a:t>Make factually supportable claims about our research</a:t>
            </a:r>
          </a:p>
          <a:p>
            <a:pPr marL="285750" indent="-285750">
              <a:buFont typeface="Arial" panose="020B0604020202020204" pitchFamily="34" charset="0"/>
              <a:buChar char="•"/>
            </a:pPr>
            <a:r>
              <a:rPr lang="en-US" sz="2400" i="1" dirty="0"/>
              <a:t>And cut the B.S.</a:t>
            </a:r>
          </a:p>
          <a:p>
            <a:endParaRPr lang="en-US" dirty="0"/>
          </a:p>
        </p:txBody>
      </p:sp>
    </p:spTree>
    <p:extLst>
      <p:ext uri="{BB962C8B-B14F-4D97-AF65-F5344CB8AC3E}">
        <p14:creationId xmlns:p14="http://schemas.microsoft.com/office/powerpoint/2010/main" val="179941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CAF32-4346-4058-4F96-14B7C78F4F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E57EB3-B323-F388-FD1E-1E4F26C27073}"/>
              </a:ext>
            </a:extLst>
          </p:cNvPr>
          <p:cNvSpPr>
            <a:spLocks noGrp="1"/>
          </p:cNvSpPr>
          <p:nvPr>
            <p:ph type="ctrTitle"/>
          </p:nvPr>
        </p:nvSpPr>
        <p:spPr>
          <a:xfrm>
            <a:off x="2570479" y="1562102"/>
            <a:ext cx="6979921" cy="1384298"/>
          </a:xfrm>
        </p:spPr>
        <p:txBody>
          <a:bodyPr/>
          <a:lstStyle/>
          <a:p>
            <a:r>
              <a:rPr lang="en-US" dirty="0"/>
              <a:t>Thank you!</a:t>
            </a:r>
          </a:p>
        </p:txBody>
      </p:sp>
      <p:sp>
        <p:nvSpPr>
          <p:cNvPr id="3" name="Subtitle 2">
            <a:extLst>
              <a:ext uri="{FF2B5EF4-FFF2-40B4-BE49-F238E27FC236}">
                <a16:creationId xmlns:a16="http://schemas.microsoft.com/office/drawing/2014/main" id="{8AADF219-DA91-B5E3-DD8F-D4F73625B09A}"/>
              </a:ext>
            </a:extLst>
          </p:cNvPr>
          <p:cNvSpPr>
            <a:spLocks noGrp="1"/>
          </p:cNvSpPr>
          <p:nvPr>
            <p:ph type="subTitle" idx="1"/>
          </p:nvPr>
        </p:nvSpPr>
        <p:spPr>
          <a:xfrm>
            <a:off x="2509518" y="3566160"/>
            <a:ext cx="6815669" cy="1729738"/>
          </a:xfrm>
        </p:spPr>
        <p:txBody>
          <a:bodyPr>
            <a:normAutofit/>
          </a:bodyPr>
          <a:lstStyle/>
          <a:p>
            <a:pPr>
              <a:spcBef>
                <a:spcPts val="0"/>
              </a:spcBef>
              <a:spcAft>
                <a:spcPts val="0"/>
              </a:spcAft>
            </a:pPr>
            <a:r>
              <a:rPr lang="en-US" dirty="0"/>
              <a:t>Gallup International Association • Sept. 23, 2025</a:t>
            </a:r>
          </a:p>
          <a:p>
            <a:pPr>
              <a:spcBef>
                <a:spcPts val="0"/>
              </a:spcBef>
              <a:spcAft>
                <a:spcPts val="0"/>
              </a:spcAft>
            </a:pPr>
            <a:r>
              <a:rPr lang="en-US" dirty="0"/>
              <a:t>Gary Langer</a:t>
            </a:r>
          </a:p>
          <a:p>
            <a:pPr>
              <a:spcBef>
                <a:spcPts val="0"/>
              </a:spcBef>
              <a:spcAft>
                <a:spcPts val="0"/>
              </a:spcAft>
            </a:pPr>
            <a:r>
              <a:rPr lang="en-US" dirty="0"/>
              <a:t>Langer Research Associates</a:t>
            </a:r>
          </a:p>
          <a:p>
            <a:pPr>
              <a:spcBef>
                <a:spcPts val="0"/>
              </a:spcBef>
              <a:spcAft>
                <a:spcPts val="0"/>
              </a:spcAft>
            </a:pPr>
            <a:r>
              <a:rPr lang="en-US" dirty="0"/>
              <a:t>glanger@langerresearch.com</a:t>
            </a:r>
          </a:p>
        </p:txBody>
      </p:sp>
    </p:spTree>
    <p:extLst>
      <p:ext uri="{BB962C8B-B14F-4D97-AF65-F5344CB8AC3E}">
        <p14:creationId xmlns:p14="http://schemas.microsoft.com/office/powerpoint/2010/main" val="2173004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ntage Extra Large Scissors Shears ...">
            <a:extLst>
              <a:ext uri="{FF2B5EF4-FFF2-40B4-BE49-F238E27FC236}">
                <a16:creationId xmlns:a16="http://schemas.microsoft.com/office/drawing/2014/main" id="{9A385D3F-F7AC-70DC-F008-DCD12D2F7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2513" y="2505075"/>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813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BFF7CB-B4F8-FA88-E10E-8703945E9E89}"/>
              </a:ext>
            </a:extLst>
          </p:cNvPr>
          <p:cNvSpPr txBox="1"/>
          <p:nvPr/>
        </p:nvSpPr>
        <p:spPr>
          <a:xfrm>
            <a:off x="4915533" y="1055627"/>
            <a:ext cx="2642775" cy="523220"/>
          </a:xfrm>
          <a:prstGeom prst="rect">
            <a:avLst/>
          </a:prstGeom>
          <a:noFill/>
        </p:spPr>
        <p:txBody>
          <a:bodyPr wrap="none" rtlCol="0">
            <a:spAutoFit/>
          </a:bodyPr>
          <a:lstStyle/>
          <a:p>
            <a:r>
              <a:rPr lang="en-US" sz="2800" dirty="0"/>
              <a:t>Fuller story here </a:t>
            </a:r>
          </a:p>
        </p:txBody>
      </p:sp>
      <p:pic>
        <p:nvPicPr>
          <p:cNvPr id="4" name="Picture 3">
            <a:extLst>
              <a:ext uri="{FF2B5EF4-FFF2-40B4-BE49-F238E27FC236}">
                <a16:creationId xmlns:a16="http://schemas.microsoft.com/office/drawing/2014/main" id="{BC31DED8-8AE4-7155-29F5-9CC75EF3DC64}"/>
              </a:ext>
            </a:extLst>
          </p:cNvPr>
          <p:cNvPicPr>
            <a:picLocks noChangeAspect="1"/>
          </p:cNvPicPr>
          <p:nvPr/>
        </p:nvPicPr>
        <p:blipFill>
          <a:blip r:embed="rId2"/>
          <a:stretch>
            <a:fillRect/>
          </a:stretch>
        </p:blipFill>
        <p:spPr>
          <a:xfrm>
            <a:off x="2697494" y="1775072"/>
            <a:ext cx="6239739" cy="3307855"/>
          </a:xfrm>
          <a:prstGeom prst="rect">
            <a:avLst/>
          </a:prstGeom>
        </p:spPr>
      </p:pic>
      <p:sp>
        <p:nvSpPr>
          <p:cNvPr id="6" name="TextBox 5">
            <a:extLst>
              <a:ext uri="{FF2B5EF4-FFF2-40B4-BE49-F238E27FC236}">
                <a16:creationId xmlns:a16="http://schemas.microsoft.com/office/drawing/2014/main" id="{C8EF5DC7-D494-0F71-4A25-DDA66C7B104F}"/>
              </a:ext>
            </a:extLst>
          </p:cNvPr>
          <p:cNvSpPr txBox="1"/>
          <p:nvPr/>
        </p:nvSpPr>
        <p:spPr>
          <a:xfrm>
            <a:off x="2697494" y="5433041"/>
            <a:ext cx="5686732" cy="369332"/>
          </a:xfrm>
          <a:prstGeom prst="rect">
            <a:avLst/>
          </a:prstGeom>
          <a:noFill/>
        </p:spPr>
        <p:txBody>
          <a:bodyPr wrap="square">
            <a:spAutoFit/>
          </a:bodyPr>
          <a:lstStyle/>
          <a:p>
            <a:r>
              <a:rPr lang="en-US" dirty="0"/>
              <a:t>https://niemanreports.org/elections-polling-data-standards/</a:t>
            </a:r>
          </a:p>
        </p:txBody>
      </p:sp>
      <p:pic>
        <p:nvPicPr>
          <p:cNvPr id="1026" name="Picture 2" descr="generated QR Code">
            <a:extLst>
              <a:ext uri="{FF2B5EF4-FFF2-40B4-BE49-F238E27FC236}">
                <a16:creationId xmlns:a16="http://schemas.microsoft.com/office/drawing/2014/main" id="{A7E17741-31D4-4FDA-5ED6-9705E9BAF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8865" y="5173207"/>
            <a:ext cx="889000" cy="88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708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Messy House Images – Browse 108,177 Stock Photos, Vectors ...">
            <a:extLst>
              <a:ext uri="{FF2B5EF4-FFF2-40B4-BE49-F238E27FC236}">
                <a16:creationId xmlns:a16="http://schemas.microsoft.com/office/drawing/2014/main" id="{5CE89778-AC38-9B40-ED3A-CC63FFD0D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0064" y="1971675"/>
            <a:ext cx="3186112" cy="2345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395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09578F-8756-3506-5175-87956BDFF007}"/>
              </a:ext>
            </a:extLst>
          </p:cNvPr>
          <p:cNvSpPr txBox="1"/>
          <p:nvPr/>
        </p:nvSpPr>
        <p:spPr>
          <a:xfrm>
            <a:off x="882927" y="993707"/>
            <a:ext cx="10426146" cy="5032147"/>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mj-lt"/>
                <a:ea typeface="Times New Roman" panose="02020603050405020304" pitchFamily="18" charset="0"/>
                <a:cs typeface="Times New Roman" panose="02020603050405020304" pitchFamily="18" charset="0"/>
              </a:rPr>
              <a:t>“Researchers should avoid nonprobability online panels when one of the research objectives is to accurately estimate population values.”</a:t>
            </a:r>
            <a:endParaRPr lang="en-US" sz="2000" dirty="0">
              <a:latin typeface="+mj-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900" dirty="0">
              <a:solidFill>
                <a:srgbClr val="000000"/>
              </a:solidFill>
              <a:effectLst/>
              <a:latin typeface="+mj-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mj-lt"/>
                <a:ea typeface="Calibri" panose="020F0502020204030204" pitchFamily="34" charset="0"/>
                <a:cs typeface="Times New Roman" panose="02020603050405020304" pitchFamily="18" charset="0"/>
              </a:rPr>
              <a:t>“The nonprobability character of volunteer online panels… violates the underlying principles of probability theory.” </a:t>
            </a:r>
          </a:p>
          <a:p>
            <a:pPr marL="342900" marR="0" lvl="0" indent="-342900">
              <a:spcBef>
                <a:spcPts val="0"/>
              </a:spcBef>
              <a:spcAft>
                <a:spcPts val="0"/>
              </a:spcAft>
              <a:buFont typeface="Symbol" panose="05050102010706020507" pitchFamily="18" charset="2"/>
              <a:buChar char=""/>
            </a:pPr>
            <a:endParaRPr lang="en-US" sz="900" dirty="0">
              <a:solidFill>
                <a:srgbClr val="000000"/>
              </a:solidFill>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mj-lt"/>
                <a:ea typeface="Times New Roman" panose="02020603050405020304" pitchFamily="18" charset="0"/>
                <a:cs typeface="Times New Roman" panose="02020603050405020304" pitchFamily="18" charset="0"/>
              </a:rPr>
              <a:t>“There currently is no generally accepted theoretical basis from which to claim that survey results using samples from nonprobability online panels are projectable to the general population. Thus, claims of ‘representativeness’ should be avoided when using these sample sources.”</a:t>
            </a:r>
            <a:endParaRPr lang="en-US" sz="2000" dirty="0">
              <a:effectLst/>
              <a:latin typeface="+mj-lt"/>
              <a:ea typeface="Calibri" panose="020F0502020204030204" pitchFamily="34" charset="0"/>
              <a:cs typeface="Times New Roman" panose="02020603050405020304" pitchFamily="18" charset="0"/>
            </a:endParaRPr>
          </a:p>
          <a:p>
            <a:pPr marL="0" marR="0">
              <a:spcBef>
                <a:spcPts val="0"/>
              </a:spcBef>
              <a:spcAft>
                <a:spcPts val="0"/>
              </a:spcAft>
            </a:pPr>
            <a:r>
              <a:rPr lang="en-US" sz="900" dirty="0">
                <a:solidFill>
                  <a:srgbClr val="000000"/>
                </a:solidFill>
                <a:effectLst/>
                <a:latin typeface="+mj-lt"/>
                <a:ea typeface="Times New Roman" panose="02020603050405020304" pitchFamily="18" charset="0"/>
                <a:cs typeface="Times New Roman" panose="02020603050405020304" pitchFamily="18" charset="0"/>
              </a:rPr>
              <a:t> </a:t>
            </a:r>
            <a:endParaRPr lang="en-US" sz="900" dirty="0">
              <a:effectLst/>
              <a:latin typeface="+mj-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mj-lt"/>
                <a:ea typeface="Times New Roman" panose="02020603050405020304" pitchFamily="18" charset="0"/>
                <a:cs typeface="Times New Roman" panose="02020603050405020304" pitchFamily="18" charset="0"/>
              </a:rPr>
              <a:t>“Empirical evaluations of online panels abroad and in the U.S. leave no doubt that those who choose to join online panels differ in important and nonignorable ways from those who do not.” </a:t>
            </a:r>
          </a:p>
          <a:p>
            <a:pPr marR="0" lvl="0">
              <a:spcBef>
                <a:spcPts val="0"/>
              </a:spcBef>
              <a:spcAft>
                <a:spcPts val="0"/>
              </a:spcAft>
            </a:pPr>
            <a:endParaRPr lang="en-US" sz="900" dirty="0">
              <a:effectLst/>
              <a:latin typeface="+mj-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mj-lt"/>
                <a:ea typeface="Times New Roman" panose="02020603050405020304" pitchFamily="18" charset="0"/>
                <a:cs typeface="Times New Roman" panose="02020603050405020304" pitchFamily="18" charset="0"/>
              </a:rPr>
              <a:t>“The reporting of a margin of sampling error associated with an opt-in or self-identified sample is misleading.”</a:t>
            </a:r>
            <a:endParaRPr lang="en-US" sz="2000" dirty="0">
              <a:effectLst/>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E31468C-DDA2-7BA0-82CD-2117C073E080}"/>
              </a:ext>
            </a:extLst>
          </p:cNvPr>
          <p:cNvSpPr txBox="1"/>
          <p:nvPr/>
        </p:nvSpPr>
        <p:spPr>
          <a:xfrm>
            <a:off x="2470897" y="618463"/>
            <a:ext cx="6937348" cy="984885"/>
          </a:xfrm>
          <a:prstGeom prst="rect">
            <a:avLst/>
          </a:prstGeom>
          <a:noFill/>
        </p:spPr>
        <p:txBody>
          <a:bodyPr wrap="none" rtlCol="0">
            <a:spAutoFit/>
          </a:bodyPr>
          <a:lstStyle/>
          <a:p>
            <a:r>
              <a:rPr lang="en-US" sz="4000" dirty="0">
                <a:latin typeface="+mj-lt"/>
              </a:rPr>
              <a:t>AAPOR Report on Online Panels</a:t>
            </a:r>
          </a:p>
          <a:p>
            <a:pPr algn="ctr"/>
            <a:r>
              <a:rPr lang="en-US" dirty="0">
                <a:latin typeface="+mj-lt"/>
              </a:rPr>
              <a:t>https://aapor.org/wp-content/uploads/2022/11/nfq048.pdf</a:t>
            </a:r>
          </a:p>
        </p:txBody>
      </p:sp>
    </p:spTree>
    <p:extLst>
      <p:ext uri="{BB962C8B-B14F-4D97-AF65-F5344CB8AC3E}">
        <p14:creationId xmlns:p14="http://schemas.microsoft.com/office/powerpoint/2010/main" val="1301661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9112C-0DAA-B668-A521-73F292344206}"/>
              </a:ext>
            </a:extLst>
          </p:cNvPr>
          <p:cNvSpPr>
            <a:spLocks noGrp="1"/>
          </p:cNvSpPr>
          <p:nvPr>
            <p:ph type="title"/>
          </p:nvPr>
        </p:nvSpPr>
        <p:spPr/>
        <p:txBody>
          <a:bodyPr/>
          <a:lstStyle/>
          <a:p>
            <a:r>
              <a:rPr lang="en-US" dirty="0"/>
              <a:t>Assessment relies on disclosure</a:t>
            </a:r>
          </a:p>
        </p:txBody>
      </p:sp>
      <p:pic>
        <p:nvPicPr>
          <p:cNvPr id="7" name="Content Placeholder 6">
            <a:extLst>
              <a:ext uri="{FF2B5EF4-FFF2-40B4-BE49-F238E27FC236}">
                <a16:creationId xmlns:a16="http://schemas.microsoft.com/office/drawing/2014/main" id="{D383C864-7306-4DC5-FC59-69C8738D62C8}"/>
              </a:ext>
            </a:extLst>
          </p:cNvPr>
          <p:cNvPicPr>
            <a:picLocks noGrp="1" noChangeAspect="1"/>
          </p:cNvPicPr>
          <p:nvPr>
            <p:ph idx="1"/>
          </p:nvPr>
        </p:nvPicPr>
        <p:blipFill>
          <a:blip r:embed="rId2"/>
          <a:stretch>
            <a:fillRect/>
          </a:stretch>
        </p:blipFill>
        <p:spPr>
          <a:xfrm>
            <a:off x="2802754" y="2557463"/>
            <a:ext cx="6586491" cy="3317875"/>
          </a:xfrm>
          <a:prstGeom prst="rect">
            <a:avLst/>
          </a:prstGeom>
        </p:spPr>
      </p:pic>
    </p:spTree>
    <p:extLst>
      <p:ext uri="{BB962C8B-B14F-4D97-AF65-F5344CB8AC3E}">
        <p14:creationId xmlns:p14="http://schemas.microsoft.com/office/powerpoint/2010/main" val="177327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4A28A73-BB77-3D98-CCFF-C68418055137}"/>
              </a:ext>
            </a:extLst>
          </p:cNvPr>
          <p:cNvSpPr txBox="1">
            <a:spLocks/>
          </p:cNvSpPr>
          <p:nvPr/>
        </p:nvSpPr>
        <p:spPr>
          <a:xfrm>
            <a:off x="1009650" y="904875"/>
            <a:ext cx="10020300" cy="5448300"/>
          </a:xfrm>
          <a:prstGeom prst="rect">
            <a:avLst/>
          </a:prstGeom>
        </p:spPr>
        <p:txBody>
          <a:bodyPr>
            <a:normAutofit fontScale="55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dirty="0"/>
              <a:t>C. Rules of Practice Regarding Reports and Study Results</a:t>
            </a:r>
            <a:endParaRPr lang="en-US" u="sng" baseline="30000" dirty="0"/>
          </a:p>
          <a:p>
            <a:pPr marL="0" indent="0">
              <a:buFont typeface="Arial"/>
              <a:buNone/>
            </a:pPr>
            <a:r>
              <a:rPr lang="en-US" dirty="0"/>
              <a:t>1. Every report on a study shall contain a complete and accurate description of the following relevant points:</a:t>
            </a:r>
          </a:p>
          <a:p>
            <a:pPr marL="0" indent="0">
              <a:buFont typeface="Arial"/>
              <a:buNone/>
            </a:pPr>
            <a:r>
              <a:rPr lang="en-US" dirty="0"/>
              <a:t>(a) The Clients/Sponsors for whom the study was conducted and sources of funding, if different.</a:t>
            </a:r>
          </a:p>
          <a:p>
            <a:pPr marL="0" indent="0">
              <a:buFont typeface="Arial"/>
              <a:buNone/>
            </a:pPr>
            <a:r>
              <a:rPr lang="en-US" dirty="0"/>
              <a:t>(b) The Data Collector(s) which conducted the study, and the names of the Data Processor(s) and the Party or Parties supplying the sample(s), if applicable.</a:t>
            </a:r>
          </a:p>
          <a:p>
            <a:pPr marL="0" indent="0">
              <a:buFont typeface="Arial"/>
              <a:buNone/>
            </a:pPr>
            <a:r>
              <a:rPr lang="en-US" dirty="0"/>
              <a:t>(c) The purpose of the study.</a:t>
            </a:r>
          </a:p>
          <a:p>
            <a:pPr marL="0" indent="0">
              <a:buFont typeface="Arial"/>
              <a:buNone/>
            </a:pPr>
            <a:r>
              <a:rPr lang="en-US" dirty="0"/>
              <a:t>(d) The universe or population to which the results of the study are projected.</a:t>
            </a:r>
          </a:p>
          <a:p>
            <a:pPr marL="0" indent="0">
              <a:buFont typeface="Arial"/>
              <a:buNone/>
            </a:pPr>
            <a:r>
              <a:rPr lang="en-US" dirty="0"/>
              <a:t>(e) </a:t>
            </a:r>
            <a:r>
              <a:rPr lang="en-US" b="1" dirty="0">
                <a:highlight>
                  <a:srgbClr val="FFFF00"/>
                </a:highlight>
              </a:rPr>
              <a:t>The method by which the sample was selected and/or recruited, including the type of sampling method </a:t>
            </a:r>
            <a:r>
              <a:rPr lang="en-US" dirty="0"/>
              <a:t>(probability, quota, panels, river sampling, etc.), the specific procedures by which it was selected and the actual size of the sample, including </a:t>
            </a:r>
            <a:r>
              <a:rPr lang="en-US" b="1" dirty="0">
                <a:highlight>
                  <a:srgbClr val="FFFF00"/>
                </a:highlight>
              </a:rPr>
              <a:t>descriptions of the recruitment and maintenance of panels</a:t>
            </a:r>
            <a:r>
              <a:rPr lang="en-US" dirty="0">
                <a:highlight>
                  <a:srgbClr val="FFFF00"/>
                </a:highlight>
              </a:rPr>
              <a:t>.</a:t>
            </a:r>
            <a:endParaRPr lang="en-US" b="1" dirty="0"/>
          </a:p>
          <a:p>
            <a:pPr marL="0" indent="0">
              <a:buFont typeface="Arial"/>
              <a:buNone/>
            </a:pPr>
            <a:r>
              <a:rPr lang="en-US" dirty="0"/>
              <a:t>(f) The degree of success in building the sampling frame and carrying out the sample design, including the rate of non-response, how it was calculated, and a comparison of the size and characteristics of the actual and anticipated sample.</a:t>
            </a:r>
          </a:p>
          <a:p>
            <a:pPr marL="0" indent="0">
              <a:buFont typeface="Arial"/>
              <a:buNone/>
            </a:pPr>
            <a:r>
              <a:rPr lang="en-US" dirty="0"/>
              <a:t>(g)  A description of </a:t>
            </a:r>
            <a:r>
              <a:rPr lang="en-US" b="1" dirty="0">
                <a:highlight>
                  <a:srgbClr val="FFFF00"/>
                </a:highlight>
              </a:rPr>
              <a:t>estimating procedures (if any) and/or weighting procedures </a:t>
            </a:r>
            <a:r>
              <a:rPr lang="en-US" dirty="0"/>
              <a:t>used to adjust raw data.</a:t>
            </a:r>
          </a:p>
          <a:p>
            <a:pPr marL="0" indent="0">
              <a:buFont typeface="Arial"/>
              <a:buNone/>
            </a:pPr>
            <a:r>
              <a:rPr lang="en-US" dirty="0"/>
              <a:t>(h) The dates, mode(s) and methods of data collection. The total sample size and size of sub-groups if results are separately reported.</a:t>
            </a:r>
          </a:p>
          <a:p>
            <a:pPr marL="0" indent="0">
              <a:buFont typeface="Arial"/>
              <a:buNone/>
            </a:pPr>
            <a:r>
              <a:rPr lang="en-US" dirty="0"/>
              <a:t>(</a:t>
            </a:r>
            <a:r>
              <a:rPr lang="en-US" dirty="0" err="1"/>
              <a:t>i</a:t>
            </a:r>
            <a:r>
              <a:rPr lang="en-US" dirty="0"/>
              <a:t>) An e-copy </a:t>
            </a:r>
            <a:r>
              <a:rPr lang="en-US" b="1" dirty="0">
                <a:highlight>
                  <a:srgbClr val="FFFF00"/>
                </a:highlight>
              </a:rPr>
              <a:t>of the full questionnaire</a:t>
            </a:r>
            <a:r>
              <a:rPr lang="en-US" dirty="0"/>
              <a:t> in all languages used in field, including instructions to the field team.</a:t>
            </a:r>
          </a:p>
          <a:p>
            <a:pPr marL="0" indent="0">
              <a:buFont typeface="Arial"/>
              <a:buNone/>
            </a:pPr>
            <a:r>
              <a:rPr lang="en-US" dirty="0"/>
              <a:t>(j) Which results are based on parts of the sample (for example by filtering), rather than the whole sample.</a:t>
            </a:r>
          </a:p>
          <a:p>
            <a:pPr marL="0" indent="0">
              <a:buFont typeface="Arial"/>
              <a:buNone/>
            </a:pPr>
            <a:r>
              <a:rPr lang="en-US" dirty="0"/>
              <a:t>(k) Researcher shall also </a:t>
            </a:r>
            <a:r>
              <a:rPr lang="en-US" b="1" dirty="0">
                <a:highlight>
                  <a:srgbClr val="FFFF00"/>
                </a:highlight>
              </a:rPr>
              <a:t>report any limitations in survey coverage of the target population(s) </a:t>
            </a:r>
            <a:r>
              <a:rPr lang="en-US" dirty="0"/>
              <a:t>resulting from a variety of causes including, but not limited to, geography, local conditions, force majeure events, weather, inaccessible buildings, political violence, public health issues, limitations of data collected from social media platforms (such as but not limited to scraping Twitter), and governmental restrictions on opinion surveys.</a:t>
            </a:r>
          </a:p>
          <a:p>
            <a:pPr marL="0" indent="0">
              <a:buFont typeface="Arial"/>
              <a:buNone/>
            </a:pPr>
            <a:r>
              <a:rPr lang="en-US" dirty="0"/>
              <a:t>(l) Measures of sampling precision shall be clearly defined and presented.</a:t>
            </a:r>
          </a:p>
          <a:p>
            <a:pPr marL="0" indent="0">
              <a:buFont typeface="Arial"/>
              <a:buNone/>
            </a:pPr>
            <a:r>
              <a:rPr lang="en-US" dirty="0"/>
              <a:t>(m) Researchers shall provide </a:t>
            </a:r>
            <a:r>
              <a:rPr lang="en-US" b="1" dirty="0">
                <a:highlight>
                  <a:srgbClr val="FFFF00"/>
                </a:highlight>
              </a:rPr>
              <a:t>a description of the precision </a:t>
            </a:r>
            <a:r>
              <a:rPr lang="en-US" dirty="0"/>
              <a:t>of the findings including, but not limited to, estimates of sampling error, design effects, calculation of weights, and the impact of (complex) weighting on survey findings.</a:t>
            </a:r>
          </a:p>
          <a:p>
            <a:pPr marL="0" indent="0">
              <a:buFont typeface="Arial"/>
              <a:buNone/>
            </a:pPr>
            <a:endParaRPr lang="en-US" dirty="0"/>
          </a:p>
        </p:txBody>
      </p:sp>
    </p:spTree>
    <p:extLst>
      <p:ext uri="{BB962C8B-B14F-4D97-AF65-F5344CB8AC3E}">
        <p14:creationId xmlns:p14="http://schemas.microsoft.com/office/powerpoint/2010/main" val="2550639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1952A1-2687-96C0-B2B0-163E23902184}"/>
              </a:ext>
            </a:extLst>
          </p:cNvPr>
          <p:cNvSpPr txBox="1"/>
          <p:nvPr/>
        </p:nvSpPr>
        <p:spPr>
          <a:xfrm>
            <a:off x="842772" y="2715769"/>
            <a:ext cx="10596372" cy="4370427"/>
          </a:xfrm>
          <a:prstGeom prst="rect">
            <a:avLst/>
          </a:prstGeom>
          <a:noFill/>
        </p:spPr>
        <p:txBody>
          <a:bodyPr wrap="square">
            <a:spAutoFit/>
          </a:bodyPr>
          <a:lstStyle/>
          <a:p>
            <a:pPr marL="0" marR="0">
              <a:buNone/>
            </a:pPr>
            <a:r>
              <a:rPr lang="en-GB" sz="2000" kern="100" dirty="0">
                <a:effectLst/>
                <a:ea typeface="Aptos" panose="020B0004020202020204" pitchFamily="34" charset="0"/>
              </a:rPr>
              <a:t>10/25/24</a:t>
            </a:r>
          </a:p>
          <a:p>
            <a:pPr marL="0" marR="0">
              <a:buNone/>
            </a:pPr>
            <a:r>
              <a:rPr lang="en-GB" sz="2000" b="1" kern="100" dirty="0">
                <a:effectLst/>
                <a:ea typeface="Aptos" panose="020B0004020202020204" pitchFamily="34" charset="0"/>
              </a:rPr>
              <a:t>President Kamala Harris to bring global stability and improve America’s standing in the world</a:t>
            </a:r>
            <a:endParaRPr lang="en-US" sz="2000" kern="100" dirty="0">
              <a:effectLst/>
              <a:ea typeface="Aptos" panose="020B0004020202020204" pitchFamily="34" charset="0"/>
            </a:endParaRPr>
          </a:p>
          <a:p>
            <a:pPr marL="0" marR="0">
              <a:buNone/>
            </a:pPr>
            <a:r>
              <a:rPr lang="en-GB" sz="800" b="1" kern="100" dirty="0">
                <a:effectLst/>
                <a:ea typeface="Aptos" panose="020B0004020202020204" pitchFamily="34" charset="0"/>
              </a:rPr>
              <a:t> </a:t>
            </a:r>
          </a:p>
          <a:p>
            <a:pPr marL="0" marR="0">
              <a:buNone/>
            </a:pPr>
            <a:r>
              <a:rPr lang="en-GB" sz="2000" kern="100" dirty="0">
                <a:effectLst/>
                <a:ea typeface="Aptos" panose="020B0004020202020204" pitchFamily="34" charset="0"/>
              </a:rPr>
              <a:t>“Sample Size and Mode of Field Work:</a:t>
            </a:r>
            <a:endParaRPr lang="en-US" sz="2000" kern="100" dirty="0">
              <a:effectLst/>
              <a:ea typeface="Aptos" panose="020B0004020202020204" pitchFamily="34" charset="0"/>
            </a:endParaRPr>
          </a:p>
          <a:p>
            <a:pPr marL="0" marR="0">
              <a:buNone/>
            </a:pPr>
            <a:r>
              <a:rPr lang="en-GB" sz="2000" kern="100" dirty="0">
                <a:effectLst/>
                <a:ea typeface="Aptos" panose="020B0004020202020204" pitchFamily="34" charset="0"/>
              </a:rPr>
              <a:t>“A total of 40.888 persons in 43 countries were interviewed globally. In each country a representative sample of around 1000 men and women was interviewed during October 2024 either face to face, via telephone or online. The margin of error for the survey is between +3-5% at 95% confidence level.”</a:t>
            </a:r>
          </a:p>
          <a:p>
            <a:pPr marL="0" marR="0">
              <a:buNone/>
            </a:pPr>
            <a:endParaRPr lang="en-GB" sz="900" kern="100" dirty="0">
              <a:ea typeface="Aptos" panose="020B0004020202020204" pitchFamily="34" charset="0"/>
              <a:cs typeface="Arial" panose="020B0604020202020204" pitchFamily="34" charset="0"/>
            </a:endParaRPr>
          </a:p>
          <a:p>
            <a:r>
              <a:rPr lang="en-GB" sz="2000" i="1" kern="100" dirty="0">
                <a:effectLst/>
                <a:ea typeface="Aptos" panose="020B0004020202020204" pitchFamily="34" charset="0"/>
                <a:cs typeface="Arial" panose="020B0604020202020204" pitchFamily="34" charset="0"/>
              </a:rPr>
              <a:t>Unreported: Probability-based samples in </a:t>
            </a:r>
            <a:r>
              <a:rPr lang="en-GB" sz="2000" b="1" i="1" kern="100" dirty="0">
                <a:effectLst/>
                <a:ea typeface="Aptos" panose="020B0004020202020204" pitchFamily="34" charset="0"/>
                <a:cs typeface="Arial" panose="020B0604020202020204" pitchFamily="34" charset="0"/>
              </a:rPr>
              <a:t>15 </a:t>
            </a:r>
            <a:r>
              <a:rPr lang="en-GB" sz="2000" i="1" kern="100" dirty="0">
                <a:effectLst/>
                <a:ea typeface="Aptos" panose="020B0004020202020204" pitchFamily="34" charset="0"/>
                <a:cs typeface="Arial" panose="020B0604020202020204" pitchFamily="34" charset="0"/>
              </a:rPr>
              <a:t>countries (</a:t>
            </a:r>
            <a:r>
              <a:rPr lang="en-US" sz="2000" i="1" dirty="0">
                <a:cs typeface="Arial" panose="020B0604020202020204" pitchFamily="34" charset="0"/>
              </a:rPr>
              <a:t>Sweden, Mexico, Georgia, Iran, Pakistan, Syria, Lebanon, Iraq, Korea, Russian Federation, Norway, Finland, Estonia, Latvia, Lithuania)</a:t>
            </a:r>
          </a:p>
          <a:p>
            <a:endParaRPr lang="en-US" sz="900" i="1" dirty="0">
              <a:cs typeface="Arial" panose="020B0604020202020204" pitchFamily="34" charset="0"/>
            </a:endParaRPr>
          </a:p>
          <a:p>
            <a:r>
              <a:rPr lang="en-US" sz="2000" i="1" dirty="0">
                <a:cs typeface="Arial" panose="020B0604020202020204" pitchFamily="34" charset="0"/>
              </a:rPr>
              <a:t>Nonprobability samples in </a:t>
            </a:r>
            <a:r>
              <a:rPr lang="en-US" sz="2000" b="1" i="1" dirty="0">
                <a:cs typeface="Arial" panose="020B0604020202020204" pitchFamily="34" charset="0"/>
              </a:rPr>
              <a:t>28 </a:t>
            </a:r>
            <a:r>
              <a:rPr lang="en-US" sz="2000" i="1" dirty="0">
                <a:cs typeface="Arial" panose="020B0604020202020204" pitchFamily="34" charset="0"/>
              </a:rPr>
              <a:t>countries.</a:t>
            </a:r>
          </a:p>
          <a:p>
            <a:pPr marL="0" marR="0">
              <a:buNone/>
            </a:pPr>
            <a:endParaRPr lang="en-GB" sz="1800" kern="100" dirty="0">
              <a:effectLst/>
              <a:latin typeface="Arial" panose="020B0604020202020204" pitchFamily="34" charset="0"/>
              <a:ea typeface="Aptos" panose="020B0004020202020204" pitchFamily="34" charset="0"/>
            </a:endParaRPr>
          </a:p>
          <a:p>
            <a:pPr marL="0" marR="0">
              <a:buNone/>
            </a:pPr>
            <a:endParaRPr lang="en-GB" kern="100" dirty="0">
              <a:latin typeface="Arial" panose="020B0604020202020204" pitchFamily="34" charset="0"/>
              <a:ea typeface="Aptos" panose="020B0004020202020204" pitchFamily="34" charset="0"/>
            </a:endParaRPr>
          </a:p>
          <a:p>
            <a:pPr marL="0" marR="0">
              <a:buNone/>
            </a:pPr>
            <a:endParaRPr lang="en-GB" sz="1800" kern="100" dirty="0">
              <a:effectLst/>
              <a:latin typeface="Arial" panose="020B0604020202020204" pitchFamily="34" charset="0"/>
              <a:ea typeface="Aptos" panose="020B0004020202020204" pitchFamily="34" charset="0"/>
            </a:endParaRPr>
          </a:p>
          <a:p>
            <a:pPr marL="0" marR="0">
              <a:buNone/>
            </a:pPr>
            <a:endParaRPr lang="en-US" sz="1800" kern="100" dirty="0">
              <a:effectLst/>
              <a:latin typeface="Arial" panose="020B0604020202020204" pitchFamily="34" charset="0"/>
              <a:ea typeface="Aptos" panose="020B0004020202020204" pitchFamily="34" charset="0"/>
            </a:endParaRPr>
          </a:p>
        </p:txBody>
      </p:sp>
      <p:sp>
        <p:nvSpPr>
          <p:cNvPr id="5" name="Title 4">
            <a:extLst>
              <a:ext uri="{FF2B5EF4-FFF2-40B4-BE49-F238E27FC236}">
                <a16:creationId xmlns:a16="http://schemas.microsoft.com/office/drawing/2014/main" id="{184B9EF8-E4E1-9910-5007-C58813B40095}"/>
              </a:ext>
            </a:extLst>
          </p:cNvPr>
          <p:cNvSpPr>
            <a:spLocks noGrp="1"/>
          </p:cNvSpPr>
          <p:nvPr>
            <p:ph type="title"/>
          </p:nvPr>
        </p:nvSpPr>
        <p:spPr/>
        <p:txBody>
          <a:bodyPr/>
          <a:lstStyle/>
          <a:p>
            <a:r>
              <a:rPr lang="en-US" dirty="0"/>
              <a:t>The News from Gallup International</a:t>
            </a:r>
          </a:p>
        </p:txBody>
      </p:sp>
    </p:spTree>
    <p:extLst>
      <p:ext uri="{BB962C8B-B14F-4D97-AF65-F5344CB8AC3E}">
        <p14:creationId xmlns:p14="http://schemas.microsoft.com/office/powerpoint/2010/main" val="320351230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777</TotalTime>
  <Words>2274</Words>
  <Application>Microsoft Office PowerPoint</Application>
  <PresentationFormat>Widescreen</PresentationFormat>
  <Paragraphs>175</Paragraphs>
  <Slides>25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Aptos</vt:lpstr>
      <vt:lpstr>Arial</vt:lpstr>
      <vt:lpstr>Calibri</vt:lpstr>
      <vt:lpstr>Garamond</vt:lpstr>
      <vt:lpstr>Gill Sans MT</vt:lpstr>
      <vt:lpstr>Symbol</vt:lpstr>
      <vt:lpstr>Times New Roman</vt:lpstr>
      <vt:lpstr>Organic</vt:lpstr>
      <vt:lpstr>Transparency in Opinion Polling </vt:lpstr>
      <vt:lpstr>My background - and the problem</vt:lpstr>
      <vt:lpstr>PowerPoint Presentation</vt:lpstr>
      <vt:lpstr>PowerPoint Presentation</vt:lpstr>
      <vt:lpstr>PowerPoint Presentation</vt:lpstr>
      <vt:lpstr>PowerPoint Presentation</vt:lpstr>
      <vt:lpstr>Assessment relies on disclosure</vt:lpstr>
      <vt:lpstr>PowerPoint Presentation</vt:lpstr>
      <vt:lpstr>The News from Gallup International</vt:lpstr>
      <vt:lpstr>Let’s be clear</vt:lpstr>
      <vt:lpstr>An endorsement</vt:lpstr>
      <vt:lpstr>Nothing New</vt:lpstr>
      <vt:lpstr>Plenty of company</vt:lpstr>
      <vt:lpstr>Next up from WAPOR</vt:lpstr>
      <vt:lpstr>Et tu, AP?</vt:lpstr>
      <vt:lpstr>PowerPoint Presentation</vt:lpstr>
      <vt:lpstr>PowerPoint Presentation</vt:lpstr>
      <vt:lpstr>All the kids do it</vt:lpstr>
      <vt:lpstr>Let’s talk</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Gary Langer</dc:creator>
  <cp:lastModifiedBy>Gary Langer</cp:lastModifiedBy>
  <cp:revision>24</cp:revision>
  <dcterms:created xsi:type="dcterms:W3CDTF">2025-03-31T13:37:40Z</dcterms:created>
  <dcterms:modified xsi:type="dcterms:W3CDTF">2025-09-23T12:43:19Z</dcterms:modified>
</cp:coreProperties>
</file>