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24" r:id="rId2"/>
    <p:sldId id="342" r:id="rId3"/>
    <p:sldId id="343" r:id="rId4"/>
    <p:sldId id="344" r:id="rId5"/>
    <p:sldId id="332" r:id="rId6"/>
    <p:sldId id="339" r:id="rId7"/>
    <p:sldId id="340" r:id="rId8"/>
    <p:sldId id="336" r:id="rId9"/>
    <p:sldId id="351" r:id="rId10"/>
    <p:sldId id="331" r:id="rId11"/>
    <p:sldId id="341" r:id="rId12"/>
    <p:sldId id="346" r:id="rId13"/>
    <p:sldId id="345" r:id="rId14"/>
    <p:sldId id="349" r:id="rId15"/>
    <p:sldId id="347" r:id="rId16"/>
    <p:sldId id="337" r:id="rId17"/>
    <p:sldId id="35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F7811-0FBA-4368-AA48-E74A71638511}"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60BC6-9E90-4FBB-9CD4-2E2D2DA11F3D}" type="slidenum">
              <a:rPr lang="en-US" smtClean="0"/>
              <a:t>‹#›</a:t>
            </a:fld>
            <a:endParaRPr lang="en-US"/>
          </a:p>
        </p:txBody>
      </p:sp>
    </p:spTree>
    <p:extLst>
      <p:ext uri="{BB962C8B-B14F-4D97-AF65-F5344CB8AC3E}">
        <p14:creationId xmlns:p14="http://schemas.microsoft.com/office/powerpoint/2010/main" val="300217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960BC6-9E90-4FBB-9CD4-2E2D2DA11F3D}" type="slidenum">
              <a:rPr lang="en-US" smtClean="0"/>
              <a:t>12</a:t>
            </a:fld>
            <a:endParaRPr lang="en-US"/>
          </a:p>
        </p:txBody>
      </p:sp>
    </p:spTree>
    <p:extLst>
      <p:ext uri="{BB962C8B-B14F-4D97-AF65-F5344CB8AC3E}">
        <p14:creationId xmlns:p14="http://schemas.microsoft.com/office/powerpoint/2010/main" val="169282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960BC6-9E90-4FBB-9CD4-2E2D2DA11F3D}" type="slidenum">
              <a:rPr lang="en-US" smtClean="0"/>
              <a:t>14</a:t>
            </a:fld>
            <a:endParaRPr lang="en-US"/>
          </a:p>
        </p:txBody>
      </p:sp>
    </p:spTree>
    <p:extLst>
      <p:ext uri="{BB962C8B-B14F-4D97-AF65-F5344CB8AC3E}">
        <p14:creationId xmlns:p14="http://schemas.microsoft.com/office/powerpoint/2010/main" val="3000365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43430C8-6640-465D-9D83-4FF6420B2C7A}" type="datetimeFigureOut">
              <a:rPr lang="en-US" smtClean="0"/>
              <a:t>5/13/2025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C3D7EE8-EB0D-416D-AB6C-23BF159BD16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6086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430C8-6640-465D-9D83-4FF6420B2C7A}"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D7EE8-EB0D-416D-AB6C-23BF159BD168}" type="slidenum">
              <a:rPr lang="en-US" smtClean="0"/>
              <a:t>‹#›</a:t>
            </a:fld>
            <a:endParaRPr lang="en-US"/>
          </a:p>
        </p:txBody>
      </p:sp>
    </p:spTree>
    <p:extLst>
      <p:ext uri="{BB962C8B-B14F-4D97-AF65-F5344CB8AC3E}">
        <p14:creationId xmlns:p14="http://schemas.microsoft.com/office/powerpoint/2010/main" val="292902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8193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0470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spTree>
    <p:extLst>
      <p:ext uri="{BB962C8B-B14F-4D97-AF65-F5344CB8AC3E}">
        <p14:creationId xmlns:p14="http://schemas.microsoft.com/office/powerpoint/2010/main" val="1145011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9810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793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430C8-6640-465D-9D83-4FF6420B2C7A}"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1589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430C8-6640-465D-9D83-4FF6420B2C7A}"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198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430C8-6640-465D-9D83-4FF6420B2C7A}"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spTree>
    <p:extLst>
      <p:ext uri="{BB962C8B-B14F-4D97-AF65-F5344CB8AC3E}">
        <p14:creationId xmlns:p14="http://schemas.microsoft.com/office/powerpoint/2010/main" val="249902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27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3430C8-6640-465D-9D83-4FF6420B2C7A}"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D7EE8-EB0D-416D-AB6C-23BF159BD168}" type="slidenum">
              <a:rPr lang="en-US" smtClean="0"/>
              <a:t>‹#›</a:t>
            </a:fld>
            <a:endParaRPr lang="en-US"/>
          </a:p>
        </p:txBody>
      </p:sp>
    </p:spTree>
    <p:extLst>
      <p:ext uri="{BB962C8B-B14F-4D97-AF65-F5344CB8AC3E}">
        <p14:creationId xmlns:p14="http://schemas.microsoft.com/office/powerpoint/2010/main" val="398043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3430C8-6640-465D-9D83-4FF6420B2C7A}"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D7EE8-EB0D-416D-AB6C-23BF159BD16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90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3430C8-6640-465D-9D83-4FF6420B2C7A}"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D7EE8-EB0D-416D-AB6C-23BF159BD16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320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430C8-6640-465D-9D83-4FF6420B2C7A}"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3D7EE8-EB0D-416D-AB6C-23BF159BD168}" type="slidenum">
              <a:rPr lang="en-US" smtClean="0"/>
              <a:t>‹#›</a:t>
            </a:fld>
            <a:endParaRPr lang="en-US"/>
          </a:p>
        </p:txBody>
      </p:sp>
    </p:spTree>
    <p:extLst>
      <p:ext uri="{BB962C8B-B14F-4D97-AF65-F5344CB8AC3E}">
        <p14:creationId xmlns:p14="http://schemas.microsoft.com/office/powerpoint/2010/main" val="424394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430C8-6640-465D-9D83-4FF6420B2C7A}"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D7EE8-EB0D-416D-AB6C-23BF159BD16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657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430C8-6640-465D-9D83-4FF6420B2C7A}"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D7EE8-EB0D-416D-AB6C-23BF159BD168}" type="slidenum">
              <a:rPr lang="en-US" smtClean="0"/>
              <a:t>‹#›</a:t>
            </a:fld>
            <a:endParaRPr lang="en-US"/>
          </a:p>
        </p:txBody>
      </p:sp>
    </p:spTree>
    <p:extLst>
      <p:ext uri="{BB962C8B-B14F-4D97-AF65-F5344CB8AC3E}">
        <p14:creationId xmlns:p14="http://schemas.microsoft.com/office/powerpoint/2010/main" val="202459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3430C8-6640-465D-9D83-4FF6420B2C7A}" type="datetimeFigureOut">
              <a:rPr lang="en-US" smtClean="0"/>
              <a:t>5/13/2025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3D7EE8-EB0D-416D-AB6C-23BF159BD168}" type="slidenum">
              <a:rPr lang="en-US" smtClean="0"/>
              <a:t>‹#›</a:t>
            </a:fld>
            <a:endParaRPr lang="en-US"/>
          </a:p>
        </p:txBody>
      </p:sp>
    </p:spTree>
    <p:extLst>
      <p:ext uri="{BB962C8B-B14F-4D97-AF65-F5344CB8AC3E}">
        <p14:creationId xmlns:p14="http://schemas.microsoft.com/office/powerpoint/2010/main" val="695340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economist.com/middle-east-and-africa/2025/03/27/the-war-in-gaza-has-unsettled-the-jewish-diaspora"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collegepulse.com/methodology/"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adl.org/resources/report/campus-antisemitism-one-year-after-hamas-terrorist-attacks"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adl.org/resources/report/campus-antisemitism-one-year-after-hamas-terrorist-attack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adl.org/sites/default/files/documents/2024-11/adl-gratz-model-campus-climate-survey-instrument-v2.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norc.org/content/dam/norc-org/pdfs/VoteCastMethodologyStatement%202022%20GE_10252022.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www.norc.org/content/dam/norc-org/pdfs/VoteCastMethodologyStatement%202022%20GE_10252022.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apnews.com/projects/election-results-2024/votecast/" TargetMode="External"/><Relationship Id="rId2" Type="http://schemas.openxmlformats.org/officeDocument/2006/relationships/hyperlink" Target="https://ap.org/votecas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FFE4-681A-43DA-8A87-8F0F20A398E2}"/>
              </a:ext>
            </a:extLst>
          </p:cNvPr>
          <p:cNvSpPr>
            <a:spLocks noGrp="1"/>
          </p:cNvSpPr>
          <p:nvPr>
            <p:ph type="ctrTitle"/>
          </p:nvPr>
        </p:nvSpPr>
        <p:spPr>
          <a:xfrm>
            <a:off x="2570479" y="1562102"/>
            <a:ext cx="7051042" cy="1866898"/>
          </a:xfrm>
        </p:spPr>
        <p:txBody>
          <a:bodyPr/>
          <a:lstStyle/>
          <a:p>
            <a:r>
              <a:rPr lang="en-US" dirty="0"/>
              <a:t>Media reporting of polls</a:t>
            </a:r>
            <a:br>
              <a:rPr lang="en-US" dirty="0"/>
            </a:br>
            <a:r>
              <a:rPr lang="en-US" dirty="0"/>
              <a:t>…and how to improve it</a:t>
            </a:r>
          </a:p>
        </p:txBody>
      </p:sp>
      <p:sp>
        <p:nvSpPr>
          <p:cNvPr id="3" name="Subtitle 2">
            <a:extLst>
              <a:ext uri="{FF2B5EF4-FFF2-40B4-BE49-F238E27FC236}">
                <a16:creationId xmlns:a16="http://schemas.microsoft.com/office/drawing/2014/main" id="{BFAC18C3-1451-4A70-A362-33EA87A82C97}"/>
              </a:ext>
            </a:extLst>
          </p:cNvPr>
          <p:cNvSpPr>
            <a:spLocks noGrp="1"/>
          </p:cNvSpPr>
          <p:nvPr>
            <p:ph type="subTitle" idx="1"/>
          </p:nvPr>
        </p:nvSpPr>
        <p:spPr>
          <a:xfrm>
            <a:off x="2509518" y="3566160"/>
            <a:ext cx="6815669" cy="1729738"/>
          </a:xfrm>
        </p:spPr>
        <p:txBody>
          <a:bodyPr>
            <a:normAutofit/>
          </a:bodyPr>
          <a:lstStyle/>
          <a:p>
            <a:pPr>
              <a:spcBef>
                <a:spcPts val="0"/>
              </a:spcBef>
              <a:spcAft>
                <a:spcPts val="0"/>
              </a:spcAft>
            </a:pPr>
            <a:r>
              <a:rPr lang="en-US" dirty="0"/>
              <a:t>NEAAPOR • April 7, 2025</a:t>
            </a:r>
          </a:p>
          <a:p>
            <a:pPr>
              <a:spcBef>
                <a:spcPts val="0"/>
              </a:spcBef>
              <a:spcAft>
                <a:spcPts val="0"/>
              </a:spcAft>
            </a:pPr>
            <a:r>
              <a:rPr lang="en-US" dirty="0"/>
              <a:t>Gary Langer</a:t>
            </a:r>
          </a:p>
          <a:p>
            <a:pPr>
              <a:spcBef>
                <a:spcPts val="0"/>
              </a:spcBef>
              <a:spcAft>
                <a:spcPts val="0"/>
              </a:spcAft>
            </a:pPr>
            <a:r>
              <a:rPr lang="en-US" dirty="0"/>
              <a:t>Langer Research Associates</a:t>
            </a:r>
          </a:p>
          <a:p>
            <a:pPr>
              <a:spcBef>
                <a:spcPts val="0"/>
              </a:spcBef>
              <a:spcAft>
                <a:spcPts val="0"/>
              </a:spcAft>
            </a:pPr>
            <a:r>
              <a:rPr lang="en-US" dirty="0"/>
              <a:t>glanger@langerresearch.com</a:t>
            </a:r>
          </a:p>
        </p:txBody>
      </p:sp>
    </p:spTree>
    <p:extLst>
      <p:ext uri="{BB962C8B-B14F-4D97-AF65-F5344CB8AC3E}">
        <p14:creationId xmlns:p14="http://schemas.microsoft.com/office/powerpoint/2010/main" val="1419662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D0B933-5978-B389-87D7-47F316F46B3A}"/>
              </a:ext>
            </a:extLst>
          </p:cNvPr>
          <p:cNvSpPr txBox="1"/>
          <p:nvPr/>
        </p:nvSpPr>
        <p:spPr>
          <a:xfrm>
            <a:off x="5551822" y="681156"/>
            <a:ext cx="4495526" cy="707886"/>
          </a:xfrm>
          <a:prstGeom prst="rect">
            <a:avLst/>
          </a:prstGeom>
          <a:noFill/>
        </p:spPr>
        <p:txBody>
          <a:bodyPr wrap="none" rtlCol="0">
            <a:spAutoFit/>
          </a:bodyPr>
          <a:lstStyle/>
          <a:p>
            <a:r>
              <a:rPr lang="en-US" sz="4000" dirty="0"/>
              <a:t>Distrust… and Verify</a:t>
            </a:r>
          </a:p>
        </p:txBody>
      </p:sp>
      <p:cxnSp>
        <p:nvCxnSpPr>
          <p:cNvPr id="8" name="Straight Arrow Connector 7">
            <a:extLst>
              <a:ext uri="{FF2B5EF4-FFF2-40B4-BE49-F238E27FC236}">
                <a16:creationId xmlns:a16="http://schemas.microsoft.com/office/drawing/2014/main" id="{42289726-FC15-837B-714E-5804454AF186}"/>
              </a:ext>
            </a:extLst>
          </p:cNvPr>
          <p:cNvCxnSpPr>
            <a:cxnSpLocks/>
          </p:cNvCxnSpPr>
          <p:nvPr/>
        </p:nvCxnSpPr>
        <p:spPr>
          <a:xfrm flipV="1">
            <a:off x="4939372" y="2254023"/>
            <a:ext cx="802130" cy="305228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5" name="Picture 4">
            <a:extLst>
              <a:ext uri="{FF2B5EF4-FFF2-40B4-BE49-F238E27FC236}">
                <a16:creationId xmlns:a16="http://schemas.microsoft.com/office/drawing/2014/main" id="{EED8BC10-B9F2-5FD0-4268-B57AB689A42F}"/>
              </a:ext>
            </a:extLst>
          </p:cNvPr>
          <p:cNvPicPr>
            <a:picLocks noChangeAspect="1"/>
          </p:cNvPicPr>
          <p:nvPr/>
        </p:nvPicPr>
        <p:blipFill>
          <a:blip r:embed="rId2"/>
          <a:stretch>
            <a:fillRect/>
          </a:stretch>
        </p:blipFill>
        <p:spPr>
          <a:xfrm>
            <a:off x="767814" y="593132"/>
            <a:ext cx="4171558" cy="5549050"/>
          </a:xfrm>
          <a:prstGeom prst="rect">
            <a:avLst/>
          </a:prstGeom>
        </p:spPr>
      </p:pic>
      <p:sp>
        <p:nvSpPr>
          <p:cNvPr id="2" name="TextBox 1">
            <a:extLst>
              <a:ext uri="{FF2B5EF4-FFF2-40B4-BE49-F238E27FC236}">
                <a16:creationId xmlns:a16="http://schemas.microsoft.com/office/drawing/2014/main" id="{CD35AC9C-0B98-50A7-8979-A78B0EA90F9A}"/>
              </a:ext>
            </a:extLst>
          </p:cNvPr>
          <p:cNvSpPr txBox="1"/>
          <p:nvPr/>
        </p:nvSpPr>
        <p:spPr>
          <a:xfrm>
            <a:off x="5105405" y="1389042"/>
            <a:ext cx="6318781" cy="892552"/>
          </a:xfrm>
          <a:prstGeom prst="rect">
            <a:avLst/>
          </a:prstGeom>
          <a:noFill/>
        </p:spPr>
        <p:txBody>
          <a:bodyPr wrap="none" rtlCol="0">
            <a:spAutoFit/>
          </a:bodyPr>
          <a:lstStyle/>
          <a:p>
            <a:r>
              <a:rPr lang="en-US" sz="2600" dirty="0"/>
              <a:t>“President Joe Biden is the least-popular</a:t>
            </a:r>
          </a:p>
          <a:p>
            <a:r>
              <a:rPr lang="en-US" sz="2600" dirty="0"/>
              <a:t>president in the history of presidential polling.”</a:t>
            </a:r>
          </a:p>
        </p:txBody>
      </p:sp>
      <p:sp>
        <p:nvSpPr>
          <p:cNvPr id="13" name="TextBox 12">
            <a:extLst>
              <a:ext uri="{FF2B5EF4-FFF2-40B4-BE49-F238E27FC236}">
                <a16:creationId xmlns:a16="http://schemas.microsoft.com/office/drawing/2014/main" id="{374E1812-665D-5576-8467-ABA7EDA6DC7F}"/>
              </a:ext>
            </a:extLst>
          </p:cNvPr>
          <p:cNvSpPr txBox="1"/>
          <p:nvPr/>
        </p:nvSpPr>
        <p:spPr>
          <a:xfrm>
            <a:off x="5340437" y="5306305"/>
            <a:ext cx="6122189" cy="769441"/>
          </a:xfrm>
          <a:prstGeom prst="rect">
            <a:avLst/>
          </a:prstGeom>
          <a:noFill/>
        </p:spPr>
        <p:txBody>
          <a:bodyPr wrap="none" rtlCol="0">
            <a:spAutoFit/>
          </a:bodyPr>
          <a:lstStyle/>
          <a:p>
            <a:r>
              <a:rPr lang="en-US" sz="1600" dirty="0"/>
              <a:t>Apparent Source: </a:t>
            </a:r>
          </a:p>
          <a:p>
            <a:r>
              <a:rPr lang="en-US" sz="1600" dirty="0"/>
              <a:t>“Biden’s 13</a:t>
            </a:r>
            <a:r>
              <a:rPr lang="en-US" sz="1600" baseline="30000" dirty="0"/>
              <a:t>th-</a:t>
            </a:r>
            <a:r>
              <a:rPr lang="en-US" sz="1600" dirty="0"/>
              <a:t>Quarter Approval Average Lowest Historically”</a:t>
            </a:r>
          </a:p>
          <a:p>
            <a:r>
              <a:rPr lang="en-US" sz="1200" dirty="0"/>
              <a:t>https://news.gallup.com/poll/644252/biden-13th-quarter-approval-average-lowest-historically.aspx</a:t>
            </a:r>
          </a:p>
        </p:txBody>
      </p:sp>
      <p:graphicFrame>
        <p:nvGraphicFramePr>
          <p:cNvPr id="3" name="Table 2">
            <a:extLst>
              <a:ext uri="{FF2B5EF4-FFF2-40B4-BE49-F238E27FC236}">
                <a16:creationId xmlns:a16="http://schemas.microsoft.com/office/drawing/2014/main" id="{4565C73D-1DBF-771A-6B17-0816C5D5834D}"/>
              </a:ext>
            </a:extLst>
          </p:cNvPr>
          <p:cNvGraphicFramePr>
            <a:graphicFrameLocks noGrp="1"/>
          </p:cNvGraphicFramePr>
          <p:nvPr>
            <p:extLst>
              <p:ext uri="{D42A27DB-BD31-4B8C-83A1-F6EECF244321}">
                <p14:modId xmlns:p14="http://schemas.microsoft.com/office/powerpoint/2010/main" val="4006877740"/>
              </p:ext>
            </p:extLst>
          </p:nvPr>
        </p:nvGraphicFramePr>
        <p:xfrm>
          <a:off x="5729296" y="2583950"/>
          <a:ext cx="2872768" cy="2596299"/>
        </p:xfrm>
        <a:graphic>
          <a:graphicData uri="http://schemas.openxmlformats.org/drawingml/2006/table">
            <a:tbl>
              <a:tblPr firstRow="1" bandRow="1">
                <a:tableStyleId>{5C22544A-7EE6-4342-B048-85BDC9FD1C3A}</a:tableStyleId>
              </a:tblPr>
              <a:tblGrid>
                <a:gridCol w="1843887">
                  <a:extLst>
                    <a:ext uri="{9D8B030D-6E8A-4147-A177-3AD203B41FA5}">
                      <a16:colId xmlns:a16="http://schemas.microsoft.com/office/drawing/2014/main" val="1544550151"/>
                    </a:ext>
                  </a:extLst>
                </a:gridCol>
                <a:gridCol w="1028881">
                  <a:extLst>
                    <a:ext uri="{9D8B030D-6E8A-4147-A177-3AD203B41FA5}">
                      <a16:colId xmlns:a16="http://schemas.microsoft.com/office/drawing/2014/main" val="2557131066"/>
                    </a:ext>
                  </a:extLst>
                </a:gridCol>
              </a:tblGrid>
              <a:tr h="415531">
                <a:tc gridSpan="2">
                  <a:txBody>
                    <a:bodyPr/>
                    <a:lstStyle/>
                    <a:p>
                      <a:pPr>
                        <a:lnSpc>
                          <a:spcPts val="700"/>
                        </a:lnSpc>
                      </a:pPr>
                      <a:r>
                        <a:rPr lang="en-US" sz="1800" b="0" dirty="0">
                          <a:ln>
                            <a:noFill/>
                          </a:ln>
                          <a:solidFill>
                            <a:schemeClr val="tx1"/>
                          </a:solidFill>
                          <a:latin typeface="Gill Sans MT" panose="020B0502020104020203" pitchFamily="34" charset="0"/>
                        </a:rPr>
                        <a:t>Let’s check… Gallup data:</a:t>
                      </a:r>
                    </a:p>
                    <a:p>
                      <a:pPr>
                        <a:lnSpc>
                          <a:spcPts val="700"/>
                        </a:lnSpc>
                      </a:pPr>
                      <a:endParaRPr lang="en-US" sz="1800" b="0" dirty="0">
                        <a:ln>
                          <a:noFill/>
                        </a:ln>
                        <a:solidFill>
                          <a:schemeClr val="tx1"/>
                        </a:solidFill>
                        <a:latin typeface="Gill Sans MT" panose="020B0502020104020203" pitchFamily="34" charset="0"/>
                      </a:endParaRPr>
                    </a:p>
                    <a:p>
                      <a:pPr>
                        <a:lnSpc>
                          <a:spcPts val="700"/>
                        </a:lnSpc>
                      </a:pPr>
                      <a:endParaRPr lang="en-US" sz="1800" b="0" dirty="0">
                        <a:ln>
                          <a:noFill/>
                        </a:ln>
                        <a:solidFill>
                          <a:schemeClr val="tx1"/>
                        </a:solidFill>
                        <a:latin typeface="Gill Sans MT" panose="020B05020201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solidFill>
                          <a:schemeClr val="tx1"/>
                        </a:solidFill>
                      </a:endParaRPr>
                    </a:p>
                  </a:txBody>
                  <a:tcPr>
                    <a:solidFill>
                      <a:schemeClr val="bg1"/>
                    </a:solidFill>
                  </a:tcPr>
                </a:tc>
                <a:extLst>
                  <a:ext uri="{0D108BD9-81ED-4DB2-BD59-A6C34878D82A}">
                    <a16:rowId xmlns:a16="http://schemas.microsoft.com/office/drawing/2014/main" val="1990966637"/>
                  </a:ext>
                </a:extLst>
              </a:tr>
              <a:tr h="272596">
                <a:tc>
                  <a:txBody>
                    <a:bodyPr/>
                    <a:lstStyle/>
                    <a:p>
                      <a:pPr>
                        <a:lnSpc>
                          <a:spcPts val="700"/>
                        </a:lnSpc>
                      </a:pPr>
                      <a:r>
                        <a:rPr lang="en-US" sz="1800" dirty="0">
                          <a:ln>
                            <a:noFill/>
                          </a:ln>
                          <a:solidFill>
                            <a:schemeClr val="tx1"/>
                          </a:solidFill>
                          <a:latin typeface="Gill Sans MT" panose="020B0502020104020203" pitchFamily="34" charset="0"/>
                        </a:rPr>
                        <a:t>Biden at the time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700"/>
                        </a:lnSpc>
                      </a:pPr>
                      <a:r>
                        <a:rPr lang="en-US" sz="1800" dirty="0">
                          <a:ln>
                            <a:noFill/>
                          </a:ln>
                          <a:solidFill>
                            <a:schemeClr val="tx1"/>
                          </a:solidFill>
                          <a:latin typeface="Gill Sans MT" panose="020B0502020104020203" pitchFamily="34" charset="0"/>
                        </a:rPr>
                        <a:t>40%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206888"/>
                  </a:ext>
                </a:extLst>
              </a:tr>
              <a:tr h="272596">
                <a:tc>
                  <a:txBody>
                    <a:bodyPr/>
                    <a:lstStyle/>
                    <a:p>
                      <a:pPr>
                        <a:lnSpc>
                          <a:spcPts val="700"/>
                        </a:lnSpc>
                      </a:pPr>
                      <a:r>
                        <a:rPr lang="en-US" sz="1800" dirty="0">
                          <a:ln>
                            <a:noFill/>
                          </a:ln>
                          <a:solidFill>
                            <a:schemeClr val="tx1"/>
                          </a:solidFill>
                          <a:latin typeface="Gill Sans MT" panose="020B0502020104020203" pitchFamily="34" charset="0"/>
                        </a:rPr>
                        <a:t>Biden low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700"/>
                        </a:lnSpc>
                      </a:pPr>
                      <a:r>
                        <a:rPr lang="en-US" sz="1800" dirty="0">
                          <a:ln>
                            <a:noFill/>
                          </a:ln>
                          <a:solidFill>
                            <a:schemeClr val="tx1"/>
                          </a:solidFill>
                          <a:latin typeface="Gill Sans MT" panose="020B0502020104020203" pitchFamily="34" charset="0"/>
                        </a:rPr>
                        <a:t>37%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0909514"/>
                  </a:ext>
                </a:extLst>
              </a:tr>
              <a:tr h="272596">
                <a:tc>
                  <a:txBody>
                    <a:bodyPr/>
                    <a:lstStyle/>
                    <a:p>
                      <a:pPr>
                        <a:lnSpc>
                          <a:spcPts val="700"/>
                        </a:lnSpc>
                      </a:pPr>
                      <a:r>
                        <a:rPr lang="en-US" sz="1800" dirty="0">
                          <a:ln>
                            <a:noFill/>
                          </a:ln>
                          <a:solidFill>
                            <a:schemeClr val="tx1"/>
                          </a:solidFill>
                          <a:latin typeface="Gill Sans MT" panose="020B0502020104020203" pitchFamily="34" charset="0"/>
                        </a:rPr>
                        <a:t>Truman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700"/>
                        </a:lnSpc>
                      </a:pPr>
                      <a:r>
                        <a:rPr lang="en-US" sz="1800" dirty="0">
                          <a:ln>
                            <a:noFill/>
                          </a:ln>
                          <a:solidFill>
                            <a:schemeClr val="tx1"/>
                          </a:solidFill>
                          <a:latin typeface="Gill Sans MT" panose="020B0502020104020203" pitchFamily="34" charset="0"/>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741524"/>
                  </a:ext>
                </a:extLst>
              </a:tr>
              <a:tr h="272596">
                <a:tc>
                  <a:txBody>
                    <a:bodyPr/>
                    <a:lstStyle/>
                    <a:p>
                      <a:pPr>
                        <a:lnSpc>
                          <a:spcPts val="700"/>
                        </a:lnSpc>
                      </a:pPr>
                      <a:r>
                        <a:rPr lang="en-US" sz="1800" dirty="0">
                          <a:ln>
                            <a:noFill/>
                          </a:ln>
                          <a:solidFill>
                            <a:schemeClr val="tx1"/>
                          </a:solidFill>
                          <a:latin typeface="Gill Sans MT" panose="020B0502020104020203" pitchFamily="34" charset="0"/>
                        </a:rPr>
                        <a:t>Nixon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700"/>
                        </a:lnSpc>
                      </a:pPr>
                      <a:r>
                        <a:rPr lang="en-US" sz="1800" dirty="0">
                          <a:ln>
                            <a:noFill/>
                          </a:ln>
                          <a:solidFill>
                            <a:schemeClr val="tx1"/>
                          </a:solidFill>
                          <a:latin typeface="Gill Sans MT" panose="020B0502020104020203" pitchFamily="34" charset="0"/>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4729955"/>
                  </a:ext>
                </a:extLst>
              </a:tr>
              <a:tr h="272596">
                <a:tc>
                  <a:txBody>
                    <a:bodyPr/>
                    <a:lstStyle/>
                    <a:p>
                      <a:pPr>
                        <a:lnSpc>
                          <a:spcPts val="700"/>
                        </a:lnSpc>
                      </a:pPr>
                      <a:r>
                        <a:rPr lang="en-US" sz="1800" dirty="0">
                          <a:ln>
                            <a:noFill/>
                          </a:ln>
                          <a:solidFill>
                            <a:schemeClr val="tx1"/>
                          </a:solidFill>
                          <a:latin typeface="Gill Sans MT" panose="020B0502020104020203" pitchFamily="34" charset="0"/>
                        </a:rPr>
                        <a:t>Bush 43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700"/>
                        </a:lnSpc>
                      </a:pPr>
                      <a:r>
                        <a:rPr lang="en-US" sz="1800" dirty="0">
                          <a:ln>
                            <a:noFill/>
                          </a:ln>
                          <a:solidFill>
                            <a:schemeClr val="tx1"/>
                          </a:solidFill>
                          <a:latin typeface="Gill Sans MT" panose="020B0502020104020203" pitchFamily="34" charset="0"/>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979960"/>
                  </a:ext>
                </a:extLst>
              </a:tr>
              <a:tr h="272596">
                <a:tc>
                  <a:txBody>
                    <a:bodyPr/>
                    <a:lstStyle/>
                    <a:p>
                      <a:pPr>
                        <a:lnSpc>
                          <a:spcPts val="700"/>
                        </a:lnSpc>
                      </a:pPr>
                      <a:r>
                        <a:rPr lang="en-US" sz="1800" dirty="0">
                          <a:ln>
                            <a:noFill/>
                          </a:ln>
                          <a:solidFill>
                            <a:schemeClr val="tx1"/>
                          </a:solidFill>
                          <a:latin typeface="Gill Sans MT" panose="020B0502020104020203" pitchFamily="34" charset="0"/>
                        </a:rPr>
                        <a:t>Carter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700"/>
                        </a:lnSpc>
                      </a:pPr>
                      <a:r>
                        <a:rPr lang="en-US" sz="1800" dirty="0">
                          <a:ln>
                            <a:noFill/>
                          </a:ln>
                          <a:solidFill>
                            <a:schemeClr val="tx1"/>
                          </a:solidFill>
                          <a:latin typeface="Gill Sans MT" panose="020B0502020104020203" pitchFamily="34" charset="0"/>
                        </a:rPr>
                        <a:t>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5016086"/>
                  </a:ext>
                </a:extLst>
              </a:tr>
              <a:tr h="272596">
                <a:tc>
                  <a:txBody>
                    <a:bodyPr/>
                    <a:lstStyle/>
                    <a:p>
                      <a:pPr>
                        <a:lnSpc>
                          <a:spcPts val="700"/>
                        </a:lnSpc>
                      </a:pPr>
                      <a:r>
                        <a:rPr lang="en-US" sz="1800" dirty="0">
                          <a:ln>
                            <a:noFill/>
                          </a:ln>
                          <a:solidFill>
                            <a:schemeClr val="tx1"/>
                          </a:solidFill>
                          <a:latin typeface="Gill Sans MT" panose="020B0502020104020203" pitchFamily="34" charset="0"/>
                        </a:rPr>
                        <a:t>Bush 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700"/>
                        </a:lnSpc>
                      </a:pPr>
                      <a:r>
                        <a:rPr lang="en-US" sz="1800" dirty="0">
                          <a:ln>
                            <a:noFill/>
                          </a:ln>
                          <a:solidFill>
                            <a:schemeClr val="tx1"/>
                          </a:solidFill>
                          <a:latin typeface="Gill Sans MT" panose="020B0502020104020203" pitchFamily="34" charset="0"/>
                        </a:rPr>
                        <a:t>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7264813"/>
                  </a:ext>
                </a:extLst>
              </a:tr>
              <a:tr h="272596">
                <a:tc>
                  <a:txBody>
                    <a:bodyPr/>
                    <a:lstStyle/>
                    <a:p>
                      <a:pPr>
                        <a:lnSpc>
                          <a:spcPts val="700"/>
                        </a:lnSpc>
                      </a:pPr>
                      <a:r>
                        <a:rPr lang="en-US" sz="1800" dirty="0">
                          <a:ln>
                            <a:noFill/>
                          </a:ln>
                          <a:solidFill>
                            <a:schemeClr val="tx1"/>
                          </a:solidFill>
                          <a:latin typeface="Gill Sans MT" panose="020B0502020104020203" pitchFamily="34" charset="0"/>
                        </a:rPr>
                        <a:t>Trump 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700"/>
                        </a:lnSpc>
                      </a:pPr>
                      <a:r>
                        <a:rPr lang="en-US" sz="1800" dirty="0">
                          <a:ln>
                            <a:noFill/>
                          </a:ln>
                          <a:solidFill>
                            <a:schemeClr val="tx1"/>
                          </a:solidFill>
                          <a:latin typeface="Gill Sans MT" panose="020B0502020104020203" pitchFamily="34" charset="0"/>
                        </a:rPr>
                        <a:t>35%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8183838"/>
                  </a:ext>
                </a:extLst>
              </a:tr>
            </a:tbl>
          </a:graphicData>
        </a:graphic>
      </p:graphicFrame>
    </p:spTree>
    <p:extLst>
      <p:ext uri="{BB962C8B-B14F-4D97-AF65-F5344CB8AC3E}">
        <p14:creationId xmlns:p14="http://schemas.microsoft.com/office/powerpoint/2010/main" val="267509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D4BB30-B2B9-19DC-DD26-4EB336970D7D}"/>
              </a:ext>
            </a:extLst>
          </p:cNvPr>
          <p:cNvSpPr txBox="1"/>
          <p:nvPr/>
        </p:nvSpPr>
        <p:spPr>
          <a:xfrm>
            <a:off x="2146263" y="2465112"/>
            <a:ext cx="7899471" cy="3200876"/>
          </a:xfrm>
          <a:prstGeom prst="rect">
            <a:avLst/>
          </a:prstGeom>
          <a:noFill/>
        </p:spPr>
        <p:txBody>
          <a:bodyPr wrap="square">
            <a:spAutoFit/>
          </a:bodyPr>
          <a:lstStyle/>
          <a:p>
            <a:pPr marL="0" marR="0"/>
            <a:r>
              <a:rPr lang="en-US" sz="2800" kern="100" dirty="0">
                <a:effectLst/>
                <a:latin typeface="Gill Sans MT" panose="020B0502020104020203" pitchFamily="34" charset="0"/>
                <a:ea typeface="Aptos" panose="020B0004020202020204" pitchFamily="34" charset="0"/>
              </a:rPr>
              <a:t>“The Anti-Defamation League, an advocacy group in America, says that 83% of Jewish students there have experienced antisemitism on campus since the war began.”</a:t>
            </a:r>
          </a:p>
          <a:p>
            <a:pPr marL="0" marR="0"/>
            <a:endParaRPr lang="en-US" kern="100" dirty="0">
              <a:latin typeface="Gill Sans MT" panose="020B0502020104020203" pitchFamily="34" charset="0"/>
              <a:ea typeface="Aptos" panose="020B0004020202020204" pitchFamily="34" charset="0"/>
            </a:endParaRPr>
          </a:p>
          <a:p>
            <a:pPr marL="0" marR="0">
              <a:buNone/>
            </a:pPr>
            <a:r>
              <a:rPr lang="en-US" sz="1800" u="sng" kern="100" dirty="0">
                <a:solidFill>
                  <a:srgbClr val="467886"/>
                </a:solidFill>
                <a:effectLst/>
                <a:latin typeface="Gill Sans MT" panose="020B0502020104020203" pitchFamily="34" charset="0"/>
                <a:ea typeface="Aptos" panose="020B0004020202020204" pitchFamily="34" charset="0"/>
                <a:hlinkClick r:id="rId2"/>
              </a:rPr>
              <a:t>https://www.economist.com/middle-east-and-africa/2025/03/27/the-war-in-gaza-has-unsettled-the-jewish-diaspora</a:t>
            </a:r>
            <a:endParaRPr lang="en-US" sz="1800" kern="100" dirty="0">
              <a:effectLst/>
              <a:latin typeface="Gill Sans MT" panose="020B0502020104020203" pitchFamily="34" charset="0"/>
              <a:ea typeface="Aptos" panose="020B0004020202020204" pitchFamily="34" charset="0"/>
            </a:endParaRPr>
          </a:p>
          <a:p>
            <a:pPr marL="0" marR="0">
              <a:buNone/>
            </a:pPr>
            <a:r>
              <a:rPr lang="en-US" sz="1800" kern="100" dirty="0">
                <a:effectLst/>
                <a:latin typeface="Arial" panose="020B0604020202020204" pitchFamily="34" charset="0"/>
                <a:ea typeface="Aptos" panose="020B0004020202020204" pitchFamily="34" charset="0"/>
              </a:rPr>
              <a:t> </a:t>
            </a:r>
          </a:p>
          <a:p>
            <a:pPr marL="0" marR="0"/>
            <a:endParaRPr lang="en-US" sz="1800" kern="100" dirty="0">
              <a:effectLst/>
              <a:latin typeface="Arial" panose="020B0604020202020204" pitchFamily="34" charset="0"/>
              <a:ea typeface="Aptos" panose="020B0004020202020204" pitchFamily="34" charset="0"/>
            </a:endParaRPr>
          </a:p>
        </p:txBody>
      </p:sp>
      <p:sp>
        <p:nvSpPr>
          <p:cNvPr id="4" name="TextBox 3">
            <a:extLst>
              <a:ext uri="{FF2B5EF4-FFF2-40B4-BE49-F238E27FC236}">
                <a16:creationId xmlns:a16="http://schemas.microsoft.com/office/drawing/2014/main" id="{2C7388DC-4CCC-00B1-827A-BE0985C4766F}"/>
              </a:ext>
            </a:extLst>
          </p:cNvPr>
          <p:cNvSpPr txBox="1"/>
          <p:nvPr/>
        </p:nvSpPr>
        <p:spPr>
          <a:xfrm>
            <a:off x="2785125" y="838936"/>
            <a:ext cx="6621749" cy="1323439"/>
          </a:xfrm>
          <a:prstGeom prst="rect">
            <a:avLst/>
          </a:prstGeom>
          <a:noFill/>
        </p:spPr>
        <p:txBody>
          <a:bodyPr wrap="none" rtlCol="0">
            <a:spAutoFit/>
          </a:bodyPr>
          <a:lstStyle/>
          <a:p>
            <a:pPr algn="ctr"/>
            <a:r>
              <a:rPr lang="en-US" sz="4000" dirty="0"/>
              <a:t>A (Very) Recent Example: </a:t>
            </a:r>
          </a:p>
          <a:p>
            <a:pPr algn="ctr"/>
            <a:r>
              <a:rPr lang="en-US" sz="4000" dirty="0"/>
              <a:t>The Economist, March 27, 2025</a:t>
            </a:r>
          </a:p>
        </p:txBody>
      </p:sp>
    </p:spTree>
    <p:extLst>
      <p:ext uri="{BB962C8B-B14F-4D97-AF65-F5344CB8AC3E}">
        <p14:creationId xmlns:p14="http://schemas.microsoft.com/office/powerpoint/2010/main" val="170306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BF7212-9F65-7C63-5C27-156B400FD848}"/>
              </a:ext>
            </a:extLst>
          </p:cNvPr>
          <p:cNvSpPr txBox="1"/>
          <p:nvPr/>
        </p:nvSpPr>
        <p:spPr>
          <a:xfrm>
            <a:off x="2059710" y="1246910"/>
            <a:ext cx="7684654" cy="4708981"/>
          </a:xfrm>
          <a:prstGeom prst="rect">
            <a:avLst/>
          </a:prstGeom>
          <a:noFill/>
        </p:spPr>
        <p:txBody>
          <a:bodyPr wrap="square">
            <a:spAutoFit/>
          </a:bodyPr>
          <a:lstStyle/>
          <a:p>
            <a:pPr marL="0" marR="0">
              <a:buNone/>
            </a:pPr>
            <a:r>
              <a:rPr lang="en-US" sz="2000" kern="100" dirty="0">
                <a:effectLst/>
                <a:latin typeface="Gill Sans MT" panose="020B0502020104020203" pitchFamily="34" charset="0"/>
                <a:ea typeface="Aptos" panose="020B0004020202020204" pitchFamily="34" charset="0"/>
              </a:rPr>
              <a:t>The Economist: “83% of Jewish students”</a:t>
            </a:r>
          </a:p>
          <a:p>
            <a:pPr marL="0" marR="0">
              <a:buNone/>
            </a:pPr>
            <a:endParaRPr lang="en-US" sz="2000" kern="100" dirty="0">
              <a:latin typeface="Gill Sans MT" panose="020B0502020104020203" pitchFamily="34" charset="0"/>
              <a:ea typeface="Aptos" panose="020B0004020202020204" pitchFamily="34" charset="0"/>
            </a:endParaRPr>
          </a:p>
          <a:p>
            <a:pPr marL="0" marR="0">
              <a:buNone/>
            </a:pPr>
            <a:r>
              <a:rPr lang="en-US" sz="2000" kern="100" dirty="0">
                <a:effectLst/>
                <a:latin typeface="Gill Sans MT" panose="020B0502020104020203" pitchFamily="34" charset="0"/>
                <a:ea typeface="Aptos" panose="020B0004020202020204" pitchFamily="34" charset="0"/>
              </a:rPr>
              <a:t>Methodology: “Panel members are recruited by a number of methods to help ensure student diversity in the panel population, including web advertising, permission-based email campaigns, and partnerships with university-affiliated organizations.”</a:t>
            </a:r>
          </a:p>
          <a:p>
            <a:r>
              <a:rPr lang="en-US" sz="2000" u="sng" kern="100" dirty="0">
                <a:solidFill>
                  <a:srgbClr val="467886"/>
                </a:solidFill>
                <a:effectLst/>
                <a:latin typeface="Gill Sans MT" panose="020B0502020104020203" pitchFamily="34" charset="0"/>
                <a:ea typeface="Aptos" panose="020B0004020202020204" pitchFamily="34" charset="0"/>
                <a:hlinkClick r:id="rId3"/>
              </a:rPr>
              <a:t>https://collegepulse.com/methodology/</a:t>
            </a:r>
            <a:endParaRPr lang="en-US" sz="2000" kern="100" dirty="0">
              <a:effectLst/>
              <a:latin typeface="Gill Sans MT" panose="020B0502020104020203" pitchFamily="34" charset="0"/>
              <a:ea typeface="Aptos" panose="020B0004020202020204" pitchFamily="34" charset="0"/>
            </a:endParaRPr>
          </a:p>
          <a:p>
            <a:pPr marL="0" marR="0">
              <a:buNone/>
            </a:pPr>
            <a:endParaRPr lang="en-US" sz="2000" kern="100" dirty="0">
              <a:latin typeface="Gill Sans MT" panose="020B0502020104020203" pitchFamily="34" charset="0"/>
              <a:ea typeface="Aptos" panose="020B0004020202020204" pitchFamily="34" charset="0"/>
            </a:endParaRPr>
          </a:p>
          <a:p>
            <a:r>
              <a:rPr lang="en-US" sz="2000" kern="100" dirty="0">
                <a:effectLst/>
                <a:latin typeface="Gill Sans MT" panose="020B0502020104020203" pitchFamily="34" charset="0"/>
                <a:ea typeface="Aptos" panose="020B0004020202020204" pitchFamily="34" charset="0"/>
              </a:rPr>
              <a:t>ADL: “Though this sample is not nationally representative, the distribution of both Jewish and non-Jewish college students across key demographics ensures a wide range of diverse opinions and experiences could be captured.” </a:t>
            </a:r>
          </a:p>
          <a:p>
            <a:r>
              <a:rPr lang="en-US" sz="2000" u="sng" kern="100" dirty="0">
                <a:solidFill>
                  <a:srgbClr val="467886"/>
                </a:solidFill>
                <a:effectLst/>
                <a:latin typeface="Gill Sans MT" panose="020B0502020104020203" pitchFamily="34" charset="0"/>
                <a:ea typeface="Aptos" panose="020B0004020202020204" pitchFamily="34" charset="0"/>
                <a:hlinkClick r:id="rId4"/>
              </a:rPr>
              <a:t>https://www.adl.org/resources/report/campus-antisemitism-one-year-after-hamas-terrorist-attacks</a:t>
            </a:r>
            <a:endParaRPr lang="en-US" sz="2000" kern="100" dirty="0">
              <a:effectLst/>
              <a:latin typeface="Gill Sans MT" panose="020B0502020104020203" pitchFamily="34" charset="0"/>
              <a:ea typeface="Aptos" panose="020B0004020202020204" pitchFamily="34" charset="0"/>
            </a:endParaRPr>
          </a:p>
          <a:p>
            <a:pPr marL="0" marR="0">
              <a:buNone/>
            </a:pPr>
            <a:endParaRPr lang="en-US" sz="2000" kern="100" dirty="0">
              <a:effectLst/>
              <a:latin typeface="Gill Sans MT" panose="020B0502020104020203" pitchFamily="34" charset="0"/>
              <a:ea typeface="Aptos" panose="020B0004020202020204" pitchFamily="34" charset="0"/>
            </a:endParaRPr>
          </a:p>
        </p:txBody>
      </p:sp>
      <p:sp>
        <p:nvSpPr>
          <p:cNvPr id="3" name="Oval 2">
            <a:extLst>
              <a:ext uri="{FF2B5EF4-FFF2-40B4-BE49-F238E27FC236}">
                <a16:creationId xmlns:a16="http://schemas.microsoft.com/office/drawing/2014/main" id="{6174FA0D-914A-D736-C24F-93B5628F78F3}"/>
              </a:ext>
            </a:extLst>
          </p:cNvPr>
          <p:cNvSpPr/>
          <p:nvPr/>
        </p:nvSpPr>
        <p:spPr>
          <a:xfrm>
            <a:off x="4996873" y="3676072"/>
            <a:ext cx="3158837" cy="45489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2448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5C2642-E9BC-D3D6-FF87-6E484783BD79}"/>
              </a:ext>
            </a:extLst>
          </p:cNvPr>
          <p:cNvSpPr txBox="1"/>
          <p:nvPr/>
        </p:nvSpPr>
        <p:spPr>
          <a:xfrm>
            <a:off x="1487054" y="1551709"/>
            <a:ext cx="7830681" cy="3785652"/>
          </a:xfrm>
          <a:prstGeom prst="rect">
            <a:avLst/>
          </a:prstGeom>
          <a:noFill/>
        </p:spPr>
        <p:txBody>
          <a:bodyPr wrap="square">
            <a:spAutoFit/>
          </a:bodyPr>
          <a:lstStyle/>
          <a:p>
            <a:pPr marL="0" marR="0">
              <a:buNone/>
            </a:pPr>
            <a:r>
              <a:rPr lang="en-US" sz="2000" kern="100" dirty="0">
                <a:effectLst/>
                <a:latin typeface="Gill Sans MT" panose="020B0502020104020203" pitchFamily="34" charset="0"/>
                <a:ea typeface="Aptos" panose="020B0004020202020204" pitchFamily="34" charset="0"/>
              </a:rPr>
              <a:t>The Economist: “…</a:t>
            </a:r>
            <a:r>
              <a:rPr lang="en-US" sz="2000" b="1" kern="100" dirty="0">
                <a:effectLst/>
                <a:latin typeface="Gill Sans MT" panose="020B0502020104020203" pitchFamily="34" charset="0"/>
                <a:ea typeface="Aptos" panose="020B0004020202020204" pitchFamily="34" charset="0"/>
              </a:rPr>
              <a:t>experienced </a:t>
            </a:r>
            <a:r>
              <a:rPr lang="en-US" sz="2000" kern="100" dirty="0">
                <a:effectLst/>
                <a:latin typeface="Gill Sans MT" panose="020B0502020104020203" pitchFamily="34" charset="0"/>
                <a:ea typeface="Aptos" panose="020B0004020202020204" pitchFamily="34" charset="0"/>
              </a:rPr>
              <a:t>antisemitism on campus”</a:t>
            </a:r>
          </a:p>
          <a:p>
            <a:pPr marL="0" marR="0">
              <a:buNone/>
            </a:pPr>
            <a:endParaRPr lang="en-US" sz="2000" kern="100" dirty="0">
              <a:latin typeface="Gill Sans MT" panose="020B0502020104020203" pitchFamily="34" charset="0"/>
              <a:ea typeface="Aptos" panose="020B0004020202020204" pitchFamily="34" charset="0"/>
            </a:endParaRPr>
          </a:p>
          <a:p>
            <a:pPr marL="0" marR="0">
              <a:buNone/>
            </a:pPr>
            <a:r>
              <a:rPr lang="en-US" sz="2000" kern="100" dirty="0">
                <a:effectLst/>
                <a:latin typeface="Gill Sans MT" panose="020B0502020104020203" pitchFamily="34" charset="0"/>
                <a:ea typeface="Aptos" panose="020B0004020202020204" pitchFamily="34" charset="0"/>
              </a:rPr>
              <a:t>ADL: “83.2% of Jewish college students surveyed have </a:t>
            </a:r>
            <a:r>
              <a:rPr lang="en-US" sz="2000" b="1" kern="100" dirty="0">
                <a:effectLst/>
                <a:latin typeface="Gill Sans MT" panose="020B0502020104020203" pitchFamily="34" charset="0"/>
                <a:ea typeface="Aptos" panose="020B0004020202020204" pitchFamily="34" charset="0"/>
              </a:rPr>
              <a:t>experienced or witnessed</a:t>
            </a:r>
            <a:r>
              <a:rPr lang="en-US" sz="2000" kern="100" dirty="0">
                <a:effectLst/>
                <a:latin typeface="Gill Sans MT" panose="020B0502020104020203" pitchFamily="34" charset="0"/>
                <a:ea typeface="Aptos" panose="020B0004020202020204" pitchFamily="34" charset="0"/>
              </a:rPr>
              <a:t> some form of antisemitism since the October 2023 Hamas attacks on Israel.” </a:t>
            </a:r>
          </a:p>
          <a:p>
            <a:pPr marL="0" marR="0">
              <a:buNone/>
            </a:pPr>
            <a:r>
              <a:rPr lang="en-US" sz="2000" kern="100" dirty="0">
                <a:effectLst/>
                <a:latin typeface="Gill Sans MT" panose="020B0502020104020203" pitchFamily="34" charset="0"/>
                <a:ea typeface="Aptos" panose="020B0004020202020204" pitchFamily="34" charset="0"/>
              </a:rPr>
              <a:t>  </a:t>
            </a:r>
          </a:p>
          <a:p>
            <a:pPr marL="0" marR="0"/>
            <a:r>
              <a:rPr lang="en-US" sz="2000" kern="100" dirty="0">
                <a:effectLst/>
                <a:latin typeface="Gill Sans MT" panose="020B0502020104020203" pitchFamily="34" charset="0"/>
                <a:ea typeface="Aptos" panose="020B0004020202020204" pitchFamily="34" charset="0"/>
              </a:rPr>
              <a:t>… 83.2% “said they had </a:t>
            </a:r>
            <a:r>
              <a:rPr lang="en-US" sz="2000" b="1" kern="100" dirty="0">
                <a:effectLst/>
                <a:latin typeface="Gill Sans MT" panose="020B0502020104020203" pitchFamily="34" charset="0"/>
                <a:ea typeface="Aptos" panose="020B0004020202020204" pitchFamily="34" charset="0"/>
              </a:rPr>
              <a:t>witnessed, experienced, or seen an example of at least one</a:t>
            </a:r>
            <a:r>
              <a:rPr lang="en-US" sz="2000" kern="100" dirty="0">
                <a:effectLst/>
                <a:latin typeface="Gill Sans MT" panose="020B0502020104020203" pitchFamily="34" charset="0"/>
                <a:ea typeface="Aptos" panose="020B0004020202020204" pitchFamily="34" charset="0"/>
              </a:rPr>
              <a:t> antisemitic incident on campus…</a:t>
            </a:r>
          </a:p>
          <a:p>
            <a:pPr marL="0" marR="0"/>
            <a:endParaRPr lang="en-US" sz="2000" kern="100" dirty="0">
              <a:effectLst/>
              <a:latin typeface="Gill Sans MT" panose="020B0502020104020203" pitchFamily="34" charset="0"/>
              <a:ea typeface="Aptos" panose="020B0004020202020204" pitchFamily="34" charset="0"/>
            </a:endParaRPr>
          </a:p>
          <a:p>
            <a:r>
              <a:rPr lang="en-US" sz="2000" u="sng" kern="100" dirty="0">
                <a:solidFill>
                  <a:srgbClr val="467886"/>
                </a:solidFill>
                <a:effectLst/>
                <a:latin typeface="Gill Sans MT" panose="020B0502020104020203" pitchFamily="34" charset="0"/>
                <a:ea typeface="Aptos" panose="020B0004020202020204" pitchFamily="34" charset="0"/>
                <a:hlinkClick r:id="rId2"/>
              </a:rPr>
              <a:t>https://www.adl.org/resources/report/campus-antisemitism-one-year-after-hamas-terrorist-attacks</a:t>
            </a:r>
            <a:endParaRPr lang="en-US" sz="2000" kern="100" dirty="0">
              <a:effectLst/>
              <a:latin typeface="Gill Sans MT" panose="020B0502020104020203" pitchFamily="34" charset="0"/>
              <a:ea typeface="Aptos" panose="020B0004020202020204" pitchFamily="34" charset="0"/>
            </a:endParaRPr>
          </a:p>
          <a:p>
            <a:pPr marL="0" marR="0"/>
            <a:endParaRPr lang="en-US" sz="2000" kern="100" dirty="0">
              <a:effectLst/>
              <a:latin typeface="Gill Sans MT" panose="020B0502020104020203" pitchFamily="34" charset="0"/>
              <a:ea typeface="Aptos" panose="020B0004020202020204" pitchFamily="34" charset="0"/>
            </a:endParaRPr>
          </a:p>
        </p:txBody>
      </p:sp>
    </p:spTree>
    <p:extLst>
      <p:ext uri="{BB962C8B-B14F-4D97-AF65-F5344CB8AC3E}">
        <p14:creationId xmlns:p14="http://schemas.microsoft.com/office/powerpoint/2010/main" val="3989629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A9CFA-D200-2E04-A195-ED3E36D298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C46D0BD-C84E-150F-AB49-FFA6610A811E}"/>
              </a:ext>
            </a:extLst>
          </p:cNvPr>
          <p:cNvSpPr txBox="1"/>
          <p:nvPr/>
        </p:nvSpPr>
        <p:spPr>
          <a:xfrm>
            <a:off x="780472" y="592231"/>
            <a:ext cx="10631056" cy="6186309"/>
          </a:xfrm>
          <a:prstGeom prst="rect">
            <a:avLst/>
          </a:prstGeom>
          <a:noFill/>
        </p:spPr>
        <p:txBody>
          <a:bodyPr wrap="square">
            <a:spAutoFit/>
          </a:bodyPr>
          <a:lstStyle/>
          <a:p>
            <a:pPr marL="0" marR="0">
              <a:buNone/>
            </a:pPr>
            <a:r>
              <a:rPr lang="en-US" sz="2000" kern="100" dirty="0">
                <a:effectLst/>
                <a:latin typeface="Gill Sans MT" panose="020B0502020104020203" pitchFamily="34" charset="0"/>
                <a:ea typeface="Aptos" panose="020B0004020202020204" pitchFamily="34" charset="0"/>
              </a:rPr>
              <a:t>The Economist:</a:t>
            </a:r>
            <a:r>
              <a:rPr lang="en-US" sz="2000" b="1" kern="100" dirty="0">
                <a:effectLst/>
                <a:latin typeface="Gill Sans MT" panose="020B0502020104020203" pitchFamily="34" charset="0"/>
                <a:ea typeface="Aptos" panose="020B0004020202020204" pitchFamily="34" charset="0"/>
              </a:rPr>
              <a:t> “…antisemitism on campus”</a:t>
            </a:r>
          </a:p>
          <a:p>
            <a:pPr marL="0" marR="0">
              <a:buNone/>
            </a:pPr>
            <a:endParaRPr lang="en-US" sz="1400" kern="100" dirty="0">
              <a:latin typeface="Gill Sans MT" panose="020B0502020104020203" pitchFamily="34" charset="0"/>
              <a:ea typeface="Aptos" panose="020B0004020202020204" pitchFamily="34" charset="0"/>
            </a:endParaRPr>
          </a:p>
          <a:p>
            <a:pPr marL="0" marR="0">
              <a:buNone/>
            </a:pPr>
            <a:r>
              <a:rPr lang="en-US" sz="1500" kern="100" dirty="0">
                <a:effectLst/>
                <a:latin typeface="Gill Sans MT" panose="020B0502020104020203" pitchFamily="34" charset="0"/>
                <a:ea typeface="Aptos" panose="020B0004020202020204" pitchFamily="34" charset="0"/>
              </a:rPr>
              <a:t>Apparently no questionnaire released, however see: </a:t>
            </a:r>
            <a:r>
              <a:rPr lang="en-US" sz="1500" kern="100" dirty="0">
                <a:latin typeface="Gill Sans MT" panose="020B0502020104020203" pitchFamily="34" charset="0"/>
                <a:ea typeface="Aptos" panose="020B0004020202020204" pitchFamily="34" charset="0"/>
              </a:rPr>
              <a:t>ADL-Gratz </a:t>
            </a:r>
            <a:r>
              <a:rPr lang="en-US" sz="1500" kern="100" dirty="0">
                <a:effectLst/>
                <a:latin typeface="Gill Sans MT" panose="020B0502020104020203" pitchFamily="34" charset="0"/>
                <a:ea typeface="Aptos" panose="020B0004020202020204" pitchFamily="34" charset="0"/>
              </a:rPr>
              <a:t>Model Campus Climate Survey Instrument  -</a:t>
            </a:r>
            <a:r>
              <a:rPr lang="en-US" sz="1500" b="0" i="0" dirty="0">
                <a:solidFill>
                  <a:srgbClr val="373737"/>
                </a:solidFill>
                <a:effectLst/>
                <a:latin typeface="Gill Sans MT" panose="020B0502020104020203" pitchFamily="34" charset="0"/>
              </a:rPr>
              <a:t> “a tool for college and university stakeholders to assess the experiences of antisemitism among Jewish students” </a:t>
            </a:r>
          </a:p>
          <a:p>
            <a:pPr marL="0" marR="0">
              <a:buNone/>
            </a:pPr>
            <a:r>
              <a:rPr lang="en-US" sz="1500" u="sng" kern="100" dirty="0">
                <a:solidFill>
                  <a:srgbClr val="467886"/>
                </a:solidFill>
                <a:effectLst/>
                <a:latin typeface="Gill Sans MT" panose="020B0502020104020203" pitchFamily="34" charset="0"/>
                <a:ea typeface="Aptos" panose="020B0004020202020204" pitchFamily="34" charset="0"/>
                <a:hlinkClick r:id="rId3"/>
              </a:rPr>
              <a:t>https://www.adl.org/sites/default/files/documents/2024-11/adl-gratz-model-campus-climate-survey-instrument-v2.pdf</a:t>
            </a:r>
            <a:endParaRPr lang="en-US" sz="1500" kern="100" dirty="0">
              <a:effectLst/>
              <a:latin typeface="Gill Sans MT" panose="020B0502020104020203" pitchFamily="34" charset="0"/>
              <a:ea typeface="Aptos" panose="020B0004020202020204" pitchFamily="34" charset="0"/>
            </a:endParaRPr>
          </a:p>
          <a:p>
            <a:pPr marL="0" marR="0">
              <a:buNone/>
            </a:pPr>
            <a:r>
              <a:rPr lang="en-US" sz="1500" kern="100" dirty="0">
                <a:effectLst/>
                <a:latin typeface="Gill Sans MT" panose="020B0502020104020203" pitchFamily="34" charset="0"/>
                <a:ea typeface="Aptos" panose="020B0004020202020204" pitchFamily="34" charset="0"/>
              </a:rPr>
              <a:t> </a:t>
            </a:r>
          </a:p>
          <a:p>
            <a:pPr marL="0" marR="0">
              <a:buNone/>
            </a:pPr>
            <a:r>
              <a:rPr lang="en-US" sz="1500" kern="100" dirty="0">
                <a:effectLst/>
                <a:latin typeface="Gill Sans MT" panose="020B0502020104020203" pitchFamily="34" charset="0"/>
                <a:ea typeface="Aptos" panose="020B0004020202020204" pitchFamily="34" charset="0"/>
              </a:rPr>
              <a:t>5. Have any of the following occurred on [UNIVERSITY] campus since you have been a student? Select all that apply. </a:t>
            </a:r>
          </a:p>
          <a:p>
            <a:pPr marL="0" marR="0">
              <a:buNone/>
            </a:pPr>
            <a:r>
              <a:rPr lang="en-US" sz="1500" kern="100" dirty="0">
                <a:effectLst/>
                <a:latin typeface="Gill Sans MT" panose="020B0502020104020203" pitchFamily="34" charset="0"/>
                <a:ea typeface="Aptos" panose="020B0004020202020204" pitchFamily="34" charset="0"/>
              </a:rPr>
              <a:t>c. Posting of a flyer, banner, or sign on campus about ISRAEL that you found to be problematic or made you uncomfortable </a:t>
            </a:r>
          </a:p>
          <a:p>
            <a:pPr marL="0" marR="0">
              <a:buNone/>
            </a:pPr>
            <a:r>
              <a:rPr lang="en-US" sz="1500" kern="100" dirty="0">
                <a:effectLst/>
                <a:latin typeface="Gill Sans MT" panose="020B0502020104020203" pitchFamily="34" charset="0"/>
                <a:ea typeface="Aptos" panose="020B0004020202020204" pitchFamily="34" charset="0"/>
              </a:rPr>
              <a:t>e. Anti-Israel encampment </a:t>
            </a:r>
          </a:p>
          <a:p>
            <a:pPr marL="0" marR="0">
              <a:buNone/>
            </a:pPr>
            <a:r>
              <a:rPr lang="en-US" sz="1500" kern="100" dirty="0">
                <a:effectLst/>
                <a:latin typeface="Gill Sans MT" panose="020B0502020104020203" pitchFamily="34" charset="0"/>
                <a:ea typeface="Aptos" panose="020B0004020202020204" pitchFamily="34" charset="0"/>
              </a:rPr>
              <a:t>f. Anti-Israel protest, rally or demonstration </a:t>
            </a:r>
          </a:p>
          <a:p>
            <a:pPr marL="0" marR="0">
              <a:buNone/>
            </a:pPr>
            <a:r>
              <a:rPr lang="en-US" sz="1500" kern="100" dirty="0">
                <a:effectLst/>
                <a:latin typeface="Gill Sans MT" panose="020B0502020104020203" pitchFamily="34" charset="0"/>
                <a:ea typeface="Aptos" panose="020B0004020202020204" pitchFamily="34" charset="0"/>
              </a:rPr>
              <a:t>g. Disruptions to commencement ceremony (e.g., delays, being remote instead of in-person, speaker interruptions, etc.) due to anti-Israel protest </a:t>
            </a:r>
          </a:p>
          <a:p>
            <a:pPr marL="0" marR="0">
              <a:buNone/>
            </a:pPr>
            <a:r>
              <a:rPr lang="en-US" sz="1500" kern="100" dirty="0">
                <a:effectLst/>
                <a:latin typeface="Gill Sans MT" panose="020B0502020104020203" pitchFamily="34" charset="0"/>
                <a:ea typeface="Aptos" panose="020B0004020202020204" pitchFamily="34" charset="0"/>
              </a:rPr>
              <a:t> </a:t>
            </a:r>
          </a:p>
          <a:p>
            <a:pPr marL="0" marR="0">
              <a:buNone/>
            </a:pPr>
            <a:r>
              <a:rPr lang="en-US" sz="1500" kern="100" dirty="0">
                <a:effectLst/>
                <a:latin typeface="Gill Sans MT" panose="020B0502020104020203" pitchFamily="34" charset="0"/>
                <a:ea typeface="Aptos" panose="020B0004020202020204" pitchFamily="34" charset="0"/>
              </a:rPr>
              <a:t>6. Please select any of the following experiences that you have witnessed since you have been a student at [UNIVERSITY]. Select all that apply. </a:t>
            </a:r>
          </a:p>
          <a:p>
            <a:pPr marL="0" marR="0">
              <a:buNone/>
            </a:pPr>
            <a:r>
              <a:rPr lang="en-US" sz="1500" kern="100" dirty="0">
                <a:effectLst/>
                <a:latin typeface="Gill Sans MT" panose="020B0502020104020203" pitchFamily="34" charset="0"/>
                <a:ea typeface="Aptos" panose="020B0004020202020204" pitchFamily="34" charset="0"/>
              </a:rPr>
              <a:t>c. Someone made comments about ISRAEL that you viewed as problematic or made you uncomfortable e. A group of students protested or interrupted an ISRAELI or pro-ISRAELI speaker, event, or other activity </a:t>
            </a:r>
          </a:p>
          <a:p>
            <a:pPr marL="0" marR="0">
              <a:buNone/>
            </a:pPr>
            <a:r>
              <a:rPr lang="en-US" sz="1500" kern="100" dirty="0">
                <a:effectLst/>
                <a:latin typeface="Gill Sans MT" panose="020B0502020104020203" pitchFamily="34" charset="0"/>
                <a:ea typeface="Aptos" panose="020B0004020202020204" pitchFamily="34" charset="0"/>
              </a:rPr>
              <a:t>g. You saw a post from a student, professor, or someone else associated with the university about ISRAEL on social media or somewhere else online that you viewed as problematic or made you uncomfortable </a:t>
            </a:r>
          </a:p>
          <a:p>
            <a:pPr marL="0" marR="0">
              <a:buNone/>
            </a:pPr>
            <a:r>
              <a:rPr lang="en-US" sz="1500" kern="100" dirty="0">
                <a:effectLst/>
                <a:latin typeface="Gill Sans MT" panose="020B0502020104020203" pitchFamily="34" charset="0"/>
                <a:ea typeface="Aptos" panose="020B0004020202020204" pitchFamily="34" charset="0"/>
              </a:rPr>
              <a:t> </a:t>
            </a:r>
          </a:p>
          <a:p>
            <a:pPr marL="0" marR="0">
              <a:buNone/>
            </a:pPr>
            <a:r>
              <a:rPr lang="en-US" sz="1500" kern="100" dirty="0">
                <a:effectLst/>
                <a:latin typeface="Gill Sans MT" panose="020B0502020104020203" pitchFamily="34" charset="0"/>
                <a:ea typeface="Aptos" panose="020B0004020202020204" pitchFamily="34" charset="0"/>
              </a:rPr>
              <a:t>7. Since you have been a student at [UNIVERSITY], have you experienced any of the following based on your real or perceived Jewishness or support of Israel? Select all that apply. </a:t>
            </a:r>
          </a:p>
          <a:p>
            <a:pPr marL="0" marR="0">
              <a:buNone/>
            </a:pPr>
            <a:r>
              <a:rPr lang="en-US" sz="1500" kern="100" dirty="0">
                <a:effectLst/>
                <a:latin typeface="Gill Sans MT" panose="020B0502020104020203" pitchFamily="34" charset="0"/>
                <a:ea typeface="Aptos" panose="020B0004020202020204" pitchFamily="34" charset="0"/>
              </a:rPr>
              <a:t>b. In a conversation with you, someone made offensive or derogatory anti-ISRAEL remarks </a:t>
            </a:r>
          </a:p>
          <a:p>
            <a:pPr marL="0" marR="0">
              <a:buNone/>
            </a:pPr>
            <a:r>
              <a:rPr lang="en-US" sz="1500" kern="100" dirty="0">
                <a:effectLst/>
                <a:latin typeface="Gill Sans MT" panose="020B0502020104020203" pitchFamily="34" charset="0"/>
                <a:ea typeface="Aptos" panose="020B0004020202020204" pitchFamily="34" charset="0"/>
              </a:rPr>
              <a:t>d. Someone sent or posted offensive anti-ISRAEL content online or on social media to or about you </a:t>
            </a:r>
          </a:p>
          <a:p>
            <a:pPr marL="0" marR="0">
              <a:buNone/>
            </a:pPr>
            <a:endParaRPr lang="en-US" sz="1400" kern="100" dirty="0">
              <a:latin typeface="Gill Sans MT" panose="020B0502020104020203" pitchFamily="34" charset="0"/>
              <a:ea typeface="Aptos" panose="020B0004020202020204" pitchFamily="34" charset="0"/>
            </a:endParaRPr>
          </a:p>
          <a:p>
            <a:pPr marL="0" marR="0">
              <a:buNone/>
            </a:pPr>
            <a:endParaRPr lang="en-US" sz="1800" kern="100" dirty="0">
              <a:effectLst/>
              <a:latin typeface="Gill Sans MT" panose="020B0502020104020203" pitchFamily="34" charset="0"/>
              <a:ea typeface="Aptos" panose="020B0004020202020204" pitchFamily="34" charset="0"/>
            </a:endParaRPr>
          </a:p>
        </p:txBody>
      </p:sp>
    </p:spTree>
    <p:extLst>
      <p:ext uri="{BB962C8B-B14F-4D97-AF65-F5344CB8AC3E}">
        <p14:creationId xmlns:p14="http://schemas.microsoft.com/office/powerpoint/2010/main" val="3425812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B4100E-0CAB-15E5-6D8F-E4E0C750832A}"/>
              </a:ext>
            </a:extLst>
          </p:cNvPr>
          <p:cNvSpPr txBox="1"/>
          <p:nvPr/>
        </p:nvSpPr>
        <p:spPr>
          <a:xfrm>
            <a:off x="4424217" y="1136073"/>
            <a:ext cx="3597716" cy="646331"/>
          </a:xfrm>
          <a:prstGeom prst="rect">
            <a:avLst/>
          </a:prstGeom>
          <a:noFill/>
        </p:spPr>
        <p:txBody>
          <a:bodyPr wrap="none" rtlCol="0">
            <a:spAutoFit/>
          </a:bodyPr>
          <a:lstStyle/>
          <a:p>
            <a:r>
              <a:rPr lang="en-US" sz="3600" dirty="0"/>
              <a:t>What’s to be done?</a:t>
            </a:r>
          </a:p>
        </p:txBody>
      </p:sp>
      <p:sp>
        <p:nvSpPr>
          <p:cNvPr id="3" name="TextBox 2">
            <a:extLst>
              <a:ext uri="{FF2B5EF4-FFF2-40B4-BE49-F238E27FC236}">
                <a16:creationId xmlns:a16="http://schemas.microsoft.com/office/drawing/2014/main" id="{182E481C-D986-6C08-4186-71A561C6B749}"/>
              </a:ext>
            </a:extLst>
          </p:cNvPr>
          <p:cNvSpPr txBox="1"/>
          <p:nvPr/>
        </p:nvSpPr>
        <p:spPr>
          <a:xfrm>
            <a:off x="1524003" y="2309092"/>
            <a:ext cx="8918446"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a:t>Reporters need to report</a:t>
            </a:r>
          </a:p>
          <a:p>
            <a:pPr marL="285750" indent="-285750">
              <a:buFont typeface="Arial" panose="020B0604020202020204" pitchFamily="34" charset="0"/>
              <a:buChar char="•"/>
            </a:pPr>
            <a:r>
              <a:rPr lang="en-US" sz="2400" dirty="0"/>
              <a:t>News organizations need to establish poll reporting standards, informing both the public and their own reporters and editors</a:t>
            </a:r>
          </a:p>
          <a:p>
            <a:pPr marL="285750" indent="-285750">
              <a:buFont typeface="Arial" panose="020B0604020202020204" pitchFamily="34" charset="0"/>
              <a:buChar char="•"/>
            </a:pPr>
            <a:r>
              <a:rPr lang="en-US" sz="2400" dirty="0"/>
              <a:t>Poll producers and sponsors need to provide full, honest disclosure</a:t>
            </a:r>
          </a:p>
          <a:p>
            <a:endParaRPr lang="en-US" dirty="0"/>
          </a:p>
        </p:txBody>
      </p:sp>
    </p:spTree>
    <p:extLst>
      <p:ext uri="{BB962C8B-B14F-4D97-AF65-F5344CB8AC3E}">
        <p14:creationId xmlns:p14="http://schemas.microsoft.com/office/powerpoint/2010/main" val="17994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close-up of a newspaper&#10;&#10;Description automatically generated">
            <a:extLst>
              <a:ext uri="{FF2B5EF4-FFF2-40B4-BE49-F238E27FC236}">
                <a16:creationId xmlns:a16="http://schemas.microsoft.com/office/drawing/2014/main" id="{8D502662-A3E4-9281-8018-17EC3A2CA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786" y="746125"/>
            <a:ext cx="5943600" cy="1911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close-up of black text&#10;&#10;Description automatically generated">
            <a:extLst>
              <a:ext uri="{FF2B5EF4-FFF2-40B4-BE49-F238E27FC236}">
                <a16:creationId xmlns:a16="http://schemas.microsoft.com/office/drawing/2014/main" id="{0559CDD1-2B04-C00C-9453-B4F590419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663825"/>
            <a:ext cx="5943600" cy="12319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 close-up of a text&#10;&#10;Description automatically generated">
            <a:extLst>
              <a:ext uri="{FF2B5EF4-FFF2-40B4-BE49-F238E27FC236}">
                <a16:creationId xmlns:a16="http://schemas.microsoft.com/office/drawing/2014/main" id="{277797C3-8CB2-1864-BD31-CFEC525B65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908425"/>
            <a:ext cx="59436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A close-up of a white background&#10;&#10;Description automatically generated">
            <a:extLst>
              <a:ext uri="{FF2B5EF4-FFF2-40B4-BE49-F238E27FC236}">
                <a16:creationId xmlns:a16="http://schemas.microsoft.com/office/drawing/2014/main" id="{19981B8E-2345-4FC0-566E-FDDE6AC3E1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786" y="4803775"/>
            <a:ext cx="5943600" cy="1301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4CEFE8EF-E9CA-0B42-4DEF-86C894DCDC8D}"/>
              </a:ext>
            </a:extLst>
          </p:cNvPr>
          <p:cNvSpPr>
            <a:spLocks noChangeArrowheads="1"/>
          </p:cNvSpPr>
          <p:nvPr/>
        </p:nvSpPr>
        <p:spPr bwMode="auto">
          <a:xfrm>
            <a:off x="3124200" y="295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8579E74A-F0BB-9881-082D-F127310160F0}"/>
              </a:ext>
            </a:extLst>
          </p:cNvPr>
          <p:cNvSpPr txBox="1"/>
          <p:nvPr/>
        </p:nvSpPr>
        <p:spPr>
          <a:xfrm>
            <a:off x="829559" y="1701800"/>
            <a:ext cx="1811714" cy="369332"/>
          </a:xfrm>
          <a:prstGeom prst="rect">
            <a:avLst/>
          </a:prstGeom>
          <a:noFill/>
        </p:spPr>
        <p:txBody>
          <a:bodyPr wrap="none" rtlCol="0">
            <a:spAutoFit/>
          </a:bodyPr>
          <a:lstStyle/>
          <a:p>
            <a:r>
              <a:rPr lang="en-US" dirty="0"/>
              <a:t>It used to happen.</a:t>
            </a:r>
          </a:p>
        </p:txBody>
      </p:sp>
      <p:sp>
        <p:nvSpPr>
          <p:cNvPr id="4" name="TextBox 3">
            <a:extLst>
              <a:ext uri="{FF2B5EF4-FFF2-40B4-BE49-F238E27FC236}">
                <a16:creationId xmlns:a16="http://schemas.microsoft.com/office/drawing/2014/main" id="{77CC5E2E-E35C-C703-AFB4-266C66E2E64F}"/>
              </a:ext>
            </a:extLst>
          </p:cNvPr>
          <p:cNvSpPr txBox="1"/>
          <p:nvPr/>
        </p:nvSpPr>
        <p:spPr>
          <a:xfrm>
            <a:off x="9657696" y="5454650"/>
            <a:ext cx="1274516" cy="369332"/>
          </a:xfrm>
          <a:prstGeom prst="rect">
            <a:avLst/>
          </a:prstGeom>
          <a:noFill/>
        </p:spPr>
        <p:txBody>
          <a:bodyPr wrap="none" rtlCol="0">
            <a:spAutoFit/>
          </a:bodyPr>
          <a:lstStyle/>
          <a:p>
            <a:r>
              <a:rPr lang="en-US" dirty="0"/>
              <a:t>It can again!</a:t>
            </a:r>
          </a:p>
        </p:txBody>
      </p:sp>
    </p:spTree>
    <p:extLst>
      <p:ext uri="{BB962C8B-B14F-4D97-AF65-F5344CB8AC3E}">
        <p14:creationId xmlns:p14="http://schemas.microsoft.com/office/powerpoint/2010/main" val="744101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CAF32-4346-4058-4F96-14B7C78F4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57EB3-B323-F388-FD1E-1E4F26C27073}"/>
              </a:ext>
            </a:extLst>
          </p:cNvPr>
          <p:cNvSpPr>
            <a:spLocks noGrp="1"/>
          </p:cNvSpPr>
          <p:nvPr>
            <p:ph type="ctrTitle"/>
          </p:nvPr>
        </p:nvSpPr>
        <p:spPr>
          <a:xfrm>
            <a:off x="2570479" y="1562102"/>
            <a:ext cx="6979921" cy="1384298"/>
          </a:xfrm>
        </p:spPr>
        <p:txBody>
          <a:bodyPr/>
          <a:lstStyle/>
          <a:p>
            <a:r>
              <a:rPr lang="en-US" dirty="0"/>
              <a:t>Thank you!</a:t>
            </a:r>
          </a:p>
        </p:txBody>
      </p:sp>
      <p:sp>
        <p:nvSpPr>
          <p:cNvPr id="3" name="Subtitle 2">
            <a:extLst>
              <a:ext uri="{FF2B5EF4-FFF2-40B4-BE49-F238E27FC236}">
                <a16:creationId xmlns:a16="http://schemas.microsoft.com/office/drawing/2014/main" id="{8AADF219-DA91-B5E3-DD8F-D4F73625B09A}"/>
              </a:ext>
            </a:extLst>
          </p:cNvPr>
          <p:cNvSpPr>
            <a:spLocks noGrp="1"/>
          </p:cNvSpPr>
          <p:nvPr>
            <p:ph type="subTitle" idx="1"/>
          </p:nvPr>
        </p:nvSpPr>
        <p:spPr>
          <a:xfrm>
            <a:off x="2509518" y="3566160"/>
            <a:ext cx="6815669" cy="1729738"/>
          </a:xfrm>
        </p:spPr>
        <p:txBody>
          <a:bodyPr>
            <a:normAutofit/>
          </a:bodyPr>
          <a:lstStyle/>
          <a:p>
            <a:pPr>
              <a:spcBef>
                <a:spcPts val="0"/>
              </a:spcBef>
              <a:spcAft>
                <a:spcPts val="0"/>
              </a:spcAft>
            </a:pPr>
            <a:r>
              <a:rPr lang="en-US" dirty="0"/>
              <a:t>NEAAPOR • April 7, 2025</a:t>
            </a:r>
          </a:p>
          <a:p>
            <a:pPr>
              <a:spcBef>
                <a:spcPts val="0"/>
              </a:spcBef>
              <a:spcAft>
                <a:spcPts val="0"/>
              </a:spcAft>
            </a:pPr>
            <a:r>
              <a:rPr lang="en-US" dirty="0"/>
              <a:t>Gary Langer</a:t>
            </a:r>
          </a:p>
          <a:p>
            <a:pPr>
              <a:spcBef>
                <a:spcPts val="0"/>
              </a:spcBef>
              <a:spcAft>
                <a:spcPts val="0"/>
              </a:spcAft>
            </a:pPr>
            <a:r>
              <a:rPr lang="en-US" dirty="0"/>
              <a:t>Langer Research Associates</a:t>
            </a:r>
          </a:p>
          <a:p>
            <a:pPr>
              <a:spcBef>
                <a:spcPts val="0"/>
              </a:spcBef>
              <a:spcAft>
                <a:spcPts val="0"/>
              </a:spcAft>
            </a:pPr>
            <a:r>
              <a:rPr lang="en-US" dirty="0"/>
              <a:t>glanger@langerresearch.com</a:t>
            </a:r>
          </a:p>
        </p:txBody>
      </p:sp>
    </p:spTree>
    <p:extLst>
      <p:ext uri="{BB962C8B-B14F-4D97-AF65-F5344CB8AC3E}">
        <p14:creationId xmlns:p14="http://schemas.microsoft.com/office/powerpoint/2010/main" val="217300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86A9-4A36-844D-797E-EF21C65CC58D}"/>
              </a:ext>
            </a:extLst>
          </p:cNvPr>
          <p:cNvSpPr>
            <a:spLocks noGrp="1"/>
          </p:cNvSpPr>
          <p:nvPr>
            <p:ph type="title"/>
          </p:nvPr>
        </p:nvSpPr>
        <p:spPr/>
        <p:txBody>
          <a:bodyPr/>
          <a:lstStyle/>
          <a:p>
            <a:r>
              <a:rPr lang="en-US" dirty="0"/>
              <a:t>My background - and the problem</a:t>
            </a:r>
          </a:p>
        </p:txBody>
      </p:sp>
      <p:sp>
        <p:nvSpPr>
          <p:cNvPr id="3" name="Content Placeholder 2">
            <a:extLst>
              <a:ext uri="{FF2B5EF4-FFF2-40B4-BE49-F238E27FC236}">
                <a16:creationId xmlns:a16="http://schemas.microsoft.com/office/drawing/2014/main" id="{A24AEC56-E770-0D47-1CC9-039EF0D33119}"/>
              </a:ext>
            </a:extLst>
          </p:cNvPr>
          <p:cNvSpPr>
            <a:spLocks noGrp="1"/>
          </p:cNvSpPr>
          <p:nvPr>
            <p:ph idx="1"/>
          </p:nvPr>
        </p:nvSpPr>
        <p:spPr/>
        <p:txBody>
          <a:bodyPr/>
          <a:lstStyle/>
          <a:p>
            <a:r>
              <a:rPr lang="en-US" dirty="0"/>
              <a:t>10 years as an AP reporter</a:t>
            </a:r>
          </a:p>
          <a:p>
            <a:r>
              <a:rPr lang="en-US" dirty="0"/>
              <a:t>30+ years covering the beat of public opinion for ABC News</a:t>
            </a:r>
          </a:p>
          <a:p>
            <a:pPr marL="0" indent="0">
              <a:buNone/>
            </a:pPr>
            <a:r>
              <a:rPr lang="en-US" dirty="0"/>
              <a:t>I know the drill:</a:t>
            </a:r>
          </a:p>
          <a:p>
            <a:r>
              <a:rPr lang="en-US" dirty="0"/>
              <a:t>Numbers and percentage signs lend credibility to anecdote</a:t>
            </a:r>
          </a:p>
          <a:p>
            <a:r>
              <a:rPr lang="en-US" dirty="0"/>
              <a:t>Reporters are both data hungry and math phobic</a:t>
            </a:r>
          </a:p>
          <a:p>
            <a:r>
              <a:rPr lang="en-US" dirty="0"/>
              <a:t>Too often, polling = P.R.</a:t>
            </a:r>
          </a:p>
          <a:p>
            <a:pPr marL="0" indent="0">
              <a:buNone/>
            </a:pPr>
            <a:endParaRPr lang="en-US" dirty="0"/>
          </a:p>
        </p:txBody>
      </p:sp>
    </p:spTree>
    <p:extLst>
      <p:ext uri="{BB962C8B-B14F-4D97-AF65-F5344CB8AC3E}">
        <p14:creationId xmlns:p14="http://schemas.microsoft.com/office/powerpoint/2010/main" val="1811739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ntage Extra Large Scissors Shears ...">
            <a:extLst>
              <a:ext uri="{FF2B5EF4-FFF2-40B4-BE49-F238E27FC236}">
                <a16:creationId xmlns:a16="http://schemas.microsoft.com/office/drawing/2014/main" id="{9A385D3F-F7AC-70DC-F008-DCD12D2F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513" y="250507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1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BFF7CB-B4F8-FA88-E10E-8703945E9E89}"/>
              </a:ext>
            </a:extLst>
          </p:cNvPr>
          <p:cNvSpPr txBox="1"/>
          <p:nvPr/>
        </p:nvSpPr>
        <p:spPr>
          <a:xfrm>
            <a:off x="4915533" y="1055627"/>
            <a:ext cx="2642775" cy="523220"/>
          </a:xfrm>
          <a:prstGeom prst="rect">
            <a:avLst/>
          </a:prstGeom>
          <a:noFill/>
        </p:spPr>
        <p:txBody>
          <a:bodyPr wrap="none" rtlCol="0">
            <a:spAutoFit/>
          </a:bodyPr>
          <a:lstStyle/>
          <a:p>
            <a:r>
              <a:rPr lang="en-US" sz="2800" dirty="0"/>
              <a:t>Fuller story here </a:t>
            </a:r>
          </a:p>
        </p:txBody>
      </p:sp>
      <p:pic>
        <p:nvPicPr>
          <p:cNvPr id="4" name="Picture 3">
            <a:extLst>
              <a:ext uri="{FF2B5EF4-FFF2-40B4-BE49-F238E27FC236}">
                <a16:creationId xmlns:a16="http://schemas.microsoft.com/office/drawing/2014/main" id="{BC31DED8-8AE4-7155-29F5-9CC75EF3DC64}"/>
              </a:ext>
            </a:extLst>
          </p:cNvPr>
          <p:cNvPicPr>
            <a:picLocks noChangeAspect="1"/>
          </p:cNvPicPr>
          <p:nvPr/>
        </p:nvPicPr>
        <p:blipFill>
          <a:blip r:embed="rId2"/>
          <a:stretch>
            <a:fillRect/>
          </a:stretch>
        </p:blipFill>
        <p:spPr>
          <a:xfrm>
            <a:off x="2697494" y="1775072"/>
            <a:ext cx="6239739" cy="3307855"/>
          </a:xfrm>
          <a:prstGeom prst="rect">
            <a:avLst/>
          </a:prstGeom>
        </p:spPr>
      </p:pic>
      <p:sp>
        <p:nvSpPr>
          <p:cNvPr id="6" name="TextBox 5">
            <a:extLst>
              <a:ext uri="{FF2B5EF4-FFF2-40B4-BE49-F238E27FC236}">
                <a16:creationId xmlns:a16="http://schemas.microsoft.com/office/drawing/2014/main" id="{C8EF5DC7-D494-0F71-4A25-DDA66C7B104F}"/>
              </a:ext>
            </a:extLst>
          </p:cNvPr>
          <p:cNvSpPr txBox="1"/>
          <p:nvPr/>
        </p:nvSpPr>
        <p:spPr>
          <a:xfrm>
            <a:off x="2697494" y="5433041"/>
            <a:ext cx="5686732" cy="369332"/>
          </a:xfrm>
          <a:prstGeom prst="rect">
            <a:avLst/>
          </a:prstGeom>
          <a:noFill/>
        </p:spPr>
        <p:txBody>
          <a:bodyPr wrap="square">
            <a:spAutoFit/>
          </a:bodyPr>
          <a:lstStyle/>
          <a:p>
            <a:r>
              <a:rPr lang="en-US" dirty="0"/>
              <a:t>https://niemanreports.org/elections-polling-data-standards/</a:t>
            </a:r>
          </a:p>
        </p:txBody>
      </p:sp>
      <p:pic>
        <p:nvPicPr>
          <p:cNvPr id="1026" name="Picture 2" descr="generated QR Code">
            <a:extLst>
              <a:ext uri="{FF2B5EF4-FFF2-40B4-BE49-F238E27FC236}">
                <a16:creationId xmlns:a16="http://schemas.microsoft.com/office/drawing/2014/main" id="{A7E17741-31D4-4FDA-5ED6-9705E9BAF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865" y="5173207"/>
            <a:ext cx="889000" cy="8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70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7F490-6B4D-EB26-A354-FBD5F79B4FC2}"/>
              </a:ext>
            </a:extLst>
          </p:cNvPr>
          <p:cNvPicPr>
            <a:picLocks noChangeAspect="1"/>
          </p:cNvPicPr>
          <p:nvPr/>
        </p:nvPicPr>
        <p:blipFill>
          <a:blip r:embed="rId2"/>
          <a:stretch>
            <a:fillRect/>
          </a:stretch>
        </p:blipFill>
        <p:spPr>
          <a:xfrm>
            <a:off x="912403" y="734748"/>
            <a:ext cx="10487963" cy="2915203"/>
          </a:xfrm>
          <a:prstGeom prst="rect">
            <a:avLst/>
          </a:prstGeom>
        </p:spPr>
      </p:pic>
      <p:pic>
        <p:nvPicPr>
          <p:cNvPr id="5" name="Picture 4">
            <a:extLst>
              <a:ext uri="{FF2B5EF4-FFF2-40B4-BE49-F238E27FC236}">
                <a16:creationId xmlns:a16="http://schemas.microsoft.com/office/drawing/2014/main" id="{12113C6D-12AB-C817-7507-D287B94BED48}"/>
              </a:ext>
            </a:extLst>
          </p:cNvPr>
          <p:cNvPicPr>
            <a:picLocks noChangeAspect="1"/>
          </p:cNvPicPr>
          <p:nvPr/>
        </p:nvPicPr>
        <p:blipFill>
          <a:blip r:embed="rId3"/>
          <a:stretch>
            <a:fillRect/>
          </a:stretch>
        </p:blipFill>
        <p:spPr>
          <a:xfrm>
            <a:off x="912403" y="3715455"/>
            <a:ext cx="4406079" cy="1428253"/>
          </a:xfrm>
          <a:prstGeom prst="rect">
            <a:avLst/>
          </a:prstGeom>
        </p:spPr>
      </p:pic>
      <p:sp>
        <p:nvSpPr>
          <p:cNvPr id="11" name="TextBox 10">
            <a:extLst>
              <a:ext uri="{FF2B5EF4-FFF2-40B4-BE49-F238E27FC236}">
                <a16:creationId xmlns:a16="http://schemas.microsoft.com/office/drawing/2014/main" id="{6822C545-0706-2A32-E1B4-45153893FB55}"/>
              </a:ext>
            </a:extLst>
          </p:cNvPr>
          <p:cNvSpPr txBox="1"/>
          <p:nvPr/>
        </p:nvSpPr>
        <p:spPr>
          <a:xfrm>
            <a:off x="11180151" y="6956310"/>
            <a:ext cx="2428894" cy="464920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80442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D1E68-3455-7FA4-D9E2-1BE195EE84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2F9967F-6367-4CB7-6186-09CCE5E65ADD}"/>
              </a:ext>
            </a:extLst>
          </p:cNvPr>
          <p:cNvPicPr>
            <a:picLocks noChangeAspect="1"/>
          </p:cNvPicPr>
          <p:nvPr/>
        </p:nvPicPr>
        <p:blipFill>
          <a:blip r:embed="rId2"/>
          <a:stretch>
            <a:fillRect/>
          </a:stretch>
        </p:blipFill>
        <p:spPr>
          <a:xfrm>
            <a:off x="912403" y="734748"/>
            <a:ext cx="10487963" cy="2915203"/>
          </a:xfrm>
          <a:prstGeom prst="rect">
            <a:avLst/>
          </a:prstGeom>
        </p:spPr>
      </p:pic>
      <p:pic>
        <p:nvPicPr>
          <p:cNvPr id="5" name="Picture 4">
            <a:extLst>
              <a:ext uri="{FF2B5EF4-FFF2-40B4-BE49-F238E27FC236}">
                <a16:creationId xmlns:a16="http://schemas.microsoft.com/office/drawing/2014/main" id="{FF3323AD-C42C-1881-8288-B5F2369EBC6F}"/>
              </a:ext>
            </a:extLst>
          </p:cNvPr>
          <p:cNvPicPr>
            <a:picLocks noChangeAspect="1"/>
          </p:cNvPicPr>
          <p:nvPr/>
        </p:nvPicPr>
        <p:blipFill>
          <a:blip r:embed="rId3"/>
          <a:stretch>
            <a:fillRect/>
          </a:stretch>
        </p:blipFill>
        <p:spPr>
          <a:xfrm>
            <a:off x="912403" y="3697167"/>
            <a:ext cx="4406079" cy="1428253"/>
          </a:xfrm>
          <a:prstGeom prst="rect">
            <a:avLst/>
          </a:prstGeom>
        </p:spPr>
      </p:pic>
      <p:sp>
        <p:nvSpPr>
          <p:cNvPr id="11" name="TextBox 10">
            <a:extLst>
              <a:ext uri="{FF2B5EF4-FFF2-40B4-BE49-F238E27FC236}">
                <a16:creationId xmlns:a16="http://schemas.microsoft.com/office/drawing/2014/main" id="{987D0DAB-B10B-1E69-D2ED-CD40D7A6B3EE}"/>
              </a:ext>
            </a:extLst>
          </p:cNvPr>
          <p:cNvSpPr txBox="1"/>
          <p:nvPr/>
        </p:nvSpPr>
        <p:spPr>
          <a:xfrm>
            <a:off x="11180151" y="6956310"/>
            <a:ext cx="2428894" cy="4649205"/>
          </a:xfrm>
          <a:prstGeom prst="rect">
            <a:avLst/>
          </a:prstGeom>
          <a:noFill/>
        </p:spPr>
        <p:txBody>
          <a:bodyPr wrap="square" rtlCol="0">
            <a:spAutoFit/>
          </a:bodyPr>
          <a:lstStyle/>
          <a:p>
            <a:endParaRPr lang="en-US" dirty="0"/>
          </a:p>
        </p:txBody>
      </p:sp>
      <p:sp>
        <p:nvSpPr>
          <p:cNvPr id="13" name="Rectangle 3">
            <a:extLst>
              <a:ext uri="{FF2B5EF4-FFF2-40B4-BE49-F238E27FC236}">
                <a16:creationId xmlns:a16="http://schemas.microsoft.com/office/drawing/2014/main" id="{776B66A9-5534-7BDD-07A4-3CBEDADDB9F5}"/>
              </a:ext>
            </a:extLst>
          </p:cNvPr>
          <p:cNvSpPr>
            <a:spLocks noChangeArrowheads="1"/>
          </p:cNvSpPr>
          <p:nvPr/>
        </p:nvSpPr>
        <p:spPr bwMode="auto">
          <a:xfrm>
            <a:off x="5582920" y="3697167"/>
            <a:ext cx="5237480" cy="16312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1F497D"/>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a:ln>
                  <a:noFill/>
                </a:ln>
                <a:effectLst/>
                <a:latin typeface="Times New Roman" panose="02020603050405020304" pitchFamily="18" charset="0"/>
                <a:cs typeface="Times New Roman" panose="02020603050405020304" pitchFamily="18" charset="0"/>
              </a:rPr>
              <a:t>“AP VoteCast takes interviews with a random sample of registered voters drawn from state voter files </a:t>
            </a:r>
            <a:r>
              <a:rPr kumimoji="0" lang="en-US" altLang="en-US" sz="1600" b="0" i="0" u="none" strike="noStrike" cap="none" normalizeH="0" baseline="0" dirty="0">
                <a:ln>
                  <a:noFill/>
                </a:ln>
                <a:effectLst/>
                <a:highlight>
                  <a:srgbClr val="FFFF00"/>
                </a:highlight>
                <a:latin typeface="Times New Roman" panose="02020603050405020304" pitchFamily="18" charset="0"/>
                <a:cs typeface="Times New Roman" panose="02020603050405020304" pitchFamily="18" charset="0"/>
              </a:rPr>
              <a:t>and combines them with interviews from self-identified registered voters selected using nonprobability approaches</a:t>
            </a:r>
            <a:r>
              <a:rPr kumimoji="0" lang="en-US" altLang="en-US" sz="1600" b="0" i="0" u="none" strike="noStrike" cap="none" normalizeH="0" baseline="0" dirty="0">
                <a:ln>
                  <a:noFill/>
                </a:ln>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A8BF4D"/>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https://www.norc.org/content/dam/norc-org/pdfs/VoteCastMethodologyStatement%202022%20GE_10252022.pdf</a:t>
            </a:r>
            <a:endParaRPr kumimoji="0" lang="en-US" altLang="en-US" sz="800" b="0" i="0" u="none" strike="noStrike" cap="none" normalizeH="0" baseline="0" dirty="0">
              <a:ln>
                <a:noFill/>
              </a:ln>
              <a:solidFill>
                <a:srgbClr val="0070C0"/>
              </a:solidFill>
              <a:effectLst/>
            </a:endParaRPr>
          </a:p>
        </p:txBody>
      </p:sp>
    </p:spTree>
    <p:extLst>
      <p:ext uri="{BB962C8B-B14F-4D97-AF65-F5344CB8AC3E}">
        <p14:creationId xmlns:p14="http://schemas.microsoft.com/office/powerpoint/2010/main" val="374694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F17A0-D7E4-7968-614E-1305CA222B8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E26B06E-51E5-1A8C-C300-014E36C43ACC}"/>
              </a:ext>
            </a:extLst>
          </p:cNvPr>
          <p:cNvPicPr>
            <a:picLocks noChangeAspect="1"/>
          </p:cNvPicPr>
          <p:nvPr/>
        </p:nvPicPr>
        <p:blipFill>
          <a:blip r:embed="rId2"/>
          <a:stretch>
            <a:fillRect/>
          </a:stretch>
        </p:blipFill>
        <p:spPr>
          <a:xfrm>
            <a:off x="912403" y="734748"/>
            <a:ext cx="10487963" cy="2915203"/>
          </a:xfrm>
          <a:prstGeom prst="rect">
            <a:avLst/>
          </a:prstGeom>
        </p:spPr>
      </p:pic>
      <p:pic>
        <p:nvPicPr>
          <p:cNvPr id="5" name="Picture 4">
            <a:extLst>
              <a:ext uri="{FF2B5EF4-FFF2-40B4-BE49-F238E27FC236}">
                <a16:creationId xmlns:a16="http://schemas.microsoft.com/office/drawing/2014/main" id="{42A15953-D3DD-667C-0861-71822D632B5F}"/>
              </a:ext>
            </a:extLst>
          </p:cNvPr>
          <p:cNvPicPr>
            <a:picLocks noChangeAspect="1"/>
          </p:cNvPicPr>
          <p:nvPr/>
        </p:nvPicPr>
        <p:blipFill>
          <a:blip r:embed="rId3"/>
          <a:stretch>
            <a:fillRect/>
          </a:stretch>
        </p:blipFill>
        <p:spPr>
          <a:xfrm>
            <a:off x="795841" y="3697167"/>
            <a:ext cx="4406079" cy="1428253"/>
          </a:xfrm>
          <a:prstGeom prst="rect">
            <a:avLst/>
          </a:prstGeom>
        </p:spPr>
      </p:pic>
      <p:sp>
        <p:nvSpPr>
          <p:cNvPr id="11" name="TextBox 10">
            <a:extLst>
              <a:ext uri="{FF2B5EF4-FFF2-40B4-BE49-F238E27FC236}">
                <a16:creationId xmlns:a16="http://schemas.microsoft.com/office/drawing/2014/main" id="{4811B633-D6D8-AD38-CBAA-D4BE30C009FF}"/>
              </a:ext>
            </a:extLst>
          </p:cNvPr>
          <p:cNvSpPr txBox="1"/>
          <p:nvPr/>
        </p:nvSpPr>
        <p:spPr>
          <a:xfrm>
            <a:off x="11180151" y="6956310"/>
            <a:ext cx="2428894" cy="4649205"/>
          </a:xfrm>
          <a:prstGeom prst="rect">
            <a:avLst/>
          </a:prstGeom>
          <a:noFill/>
        </p:spPr>
        <p:txBody>
          <a:bodyPr wrap="square" rtlCol="0">
            <a:spAutoFit/>
          </a:bodyPr>
          <a:lstStyle/>
          <a:p>
            <a:endParaRPr lang="en-US" dirty="0"/>
          </a:p>
        </p:txBody>
      </p:sp>
      <p:sp>
        <p:nvSpPr>
          <p:cNvPr id="13" name="Rectangle 3">
            <a:extLst>
              <a:ext uri="{FF2B5EF4-FFF2-40B4-BE49-F238E27FC236}">
                <a16:creationId xmlns:a16="http://schemas.microsoft.com/office/drawing/2014/main" id="{00193E51-4CB9-E953-829A-30DFE965A646}"/>
              </a:ext>
            </a:extLst>
          </p:cNvPr>
          <p:cNvSpPr>
            <a:spLocks noChangeArrowheads="1"/>
          </p:cNvSpPr>
          <p:nvPr/>
        </p:nvSpPr>
        <p:spPr bwMode="auto">
          <a:xfrm>
            <a:off x="5582920" y="3697167"/>
            <a:ext cx="5237480" cy="16312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1F497D"/>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a:ln>
                  <a:noFill/>
                </a:ln>
                <a:effectLst/>
                <a:latin typeface="Times New Roman" panose="02020603050405020304" pitchFamily="18" charset="0"/>
                <a:cs typeface="Times New Roman" panose="02020603050405020304" pitchFamily="18" charset="0"/>
              </a:rPr>
              <a:t>“AP VoteCast takes interviews with a random sample of registered voters drawn from state voter files and combines them with interviews from self-identified registered voters selected using nonprobability approaches.”</a:t>
            </a:r>
            <a:endParaRPr kumimoji="0" lang="en-US" altLang="en-US" sz="1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A8BF4D"/>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https://www.norc.org/content/dam/norc-org/pdfs/VoteCastMethodologyStatement%202022%20GE_10252022.pdf</a:t>
            </a:r>
            <a:endParaRPr kumimoji="0" lang="en-US" altLang="en-US" sz="800" b="0" i="0" u="none" strike="noStrike" cap="none" normalizeH="0" baseline="0" dirty="0">
              <a:ln>
                <a:noFill/>
              </a:ln>
              <a:solidFill>
                <a:srgbClr val="0070C0"/>
              </a:solidFill>
              <a:effectLst/>
            </a:endParaRPr>
          </a:p>
        </p:txBody>
      </p:sp>
      <p:pic>
        <p:nvPicPr>
          <p:cNvPr id="10" name="Picture 9">
            <a:extLst>
              <a:ext uri="{FF2B5EF4-FFF2-40B4-BE49-F238E27FC236}">
                <a16:creationId xmlns:a16="http://schemas.microsoft.com/office/drawing/2014/main" id="{31E0602C-2461-4DA5-EE36-4F76C5B64F6C}"/>
              </a:ext>
            </a:extLst>
          </p:cNvPr>
          <p:cNvPicPr>
            <a:picLocks noChangeAspect="1"/>
          </p:cNvPicPr>
          <p:nvPr/>
        </p:nvPicPr>
        <p:blipFill>
          <a:blip r:embed="rId5"/>
          <a:stretch>
            <a:fillRect/>
          </a:stretch>
        </p:blipFill>
        <p:spPr>
          <a:xfrm>
            <a:off x="5582920" y="3697167"/>
            <a:ext cx="5226319" cy="2368672"/>
          </a:xfrm>
          <a:prstGeom prst="rect">
            <a:avLst/>
          </a:prstGeom>
        </p:spPr>
      </p:pic>
      <p:cxnSp>
        <p:nvCxnSpPr>
          <p:cNvPr id="4" name="Straight Connector 3">
            <a:extLst>
              <a:ext uri="{FF2B5EF4-FFF2-40B4-BE49-F238E27FC236}">
                <a16:creationId xmlns:a16="http://schemas.microsoft.com/office/drawing/2014/main" id="{C6FDE6A8-601F-B3BE-FCDA-82A9A095F88E}"/>
              </a:ext>
            </a:extLst>
          </p:cNvPr>
          <p:cNvCxnSpPr>
            <a:cxnSpLocks/>
          </p:cNvCxnSpPr>
          <p:nvPr/>
        </p:nvCxnSpPr>
        <p:spPr>
          <a:xfrm>
            <a:off x="820132" y="3697167"/>
            <a:ext cx="4053526" cy="14282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EEB62B8-859F-F841-E15D-0641405E3509}"/>
              </a:ext>
            </a:extLst>
          </p:cNvPr>
          <p:cNvCxnSpPr>
            <a:cxnSpLocks/>
          </p:cNvCxnSpPr>
          <p:nvPr/>
        </p:nvCxnSpPr>
        <p:spPr>
          <a:xfrm flipV="1">
            <a:off x="795841" y="3697167"/>
            <a:ext cx="4406079" cy="1327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DCD3E56-CFFD-78F1-9DB7-CC9F882EE312}"/>
              </a:ext>
            </a:extLst>
          </p:cNvPr>
          <p:cNvSpPr/>
          <p:nvPr/>
        </p:nvSpPr>
        <p:spPr>
          <a:xfrm>
            <a:off x="5582920" y="4408982"/>
            <a:ext cx="4748857" cy="716438"/>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76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09578F-8756-3506-5175-87956BDFF007}"/>
              </a:ext>
            </a:extLst>
          </p:cNvPr>
          <p:cNvSpPr txBox="1"/>
          <p:nvPr/>
        </p:nvSpPr>
        <p:spPr>
          <a:xfrm>
            <a:off x="882927" y="812732"/>
            <a:ext cx="10426146" cy="553997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mj-lt"/>
                <a:ea typeface="Times New Roman" panose="02020603050405020304" pitchFamily="18" charset="0"/>
                <a:cs typeface="Times New Roman" panose="02020603050405020304" pitchFamily="18" charset="0"/>
              </a:rPr>
              <a:t>“Researchers should avoid nonprobability online panels when one of the research objectives is to accurately estimate population values.”</a:t>
            </a:r>
            <a:endParaRPr lang="en-US" sz="2000" dirty="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sz="2000" dirty="0">
                <a:solidFill>
                  <a:srgbClr val="000000"/>
                </a:solidFill>
                <a:effectLst/>
                <a:latin typeface="+mj-lt"/>
                <a:ea typeface="Calibri" panose="020F0502020204030204" pitchFamily="34" charset="0"/>
                <a:cs typeface="Times New Roman" panose="02020603050405020304" pitchFamily="18" charset="0"/>
              </a:rPr>
              <a:t> </a:t>
            </a:r>
            <a:endParaRPr lang="en-US" sz="20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mj-lt"/>
                <a:ea typeface="Calibri" panose="020F0502020204030204" pitchFamily="34" charset="0"/>
                <a:cs typeface="Times New Roman" panose="02020603050405020304" pitchFamily="18" charset="0"/>
              </a:rPr>
              <a:t>“The nonprobability character of volunteer online panels… violates the underlying principles of probability theory.” </a:t>
            </a:r>
          </a:p>
          <a:p>
            <a:pPr marL="342900" marR="0" lvl="0" indent="-342900">
              <a:spcBef>
                <a:spcPts val="0"/>
              </a:spcBef>
              <a:spcAft>
                <a:spcPts val="0"/>
              </a:spcAft>
              <a:buFont typeface="Symbol" panose="05050102010706020507" pitchFamily="18" charset="2"/>
              <a:buChar char=""/>
            </a:pPr>
            <a:endParaRPr lang="en-US" sz="2000" dirty="0">
              <a:solidFill>
                <a:srgbClr val="000000"/>
              </a:solidFill>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mj-lt"/>
                <a:ea typeface="Times New Roman" panose="02020603050405020304" pitchFamily="18" charset="0"/>
                <a:cs typeface="Times New Roman" panose="02020603050405020304" pitchFamily="18" charset="0"/>
              </a:rPr>
              <a:t>“There currently is no generally accepted theoretical basis from which to claim that survey results using samples from nonprobability online panels are projectable to the general population. Thus, claims of ‘representativeness’ should be avoided when using these sample sources.”</a:t>
            </a:r>
            <a:endParaRPr lang="en-US" sz="2000" dirty="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sz="2000" dirty="0">
                <a:solidFill>
                  <a:srgbClr val="000000"/>
                </a:solidFill>
                <a:effectLst/>
                <a:latin typeface="+mj-lt"/>
                <a:ea typeface="Times New Roman" panose="02020603050405020304" pitchFamily="18" charset="0"/>
                <a:cs typeface="Times New Roman" panose="02020603050405020304" pitchFamily="18" charset="0"/>
              </a:rPr>
              <a:t> </a:t>
            </a:r>
            <a:endParaRPr lang="en-US" sz="20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mj-lt"/>
                <a:ea typeface="Times New Roman" panose="02020603050405020304" pitchFamily="18" charset="0"/>
                <a:cs typeface="Times New Roman" panose="02020603050405020304" pitchFamily="18" charset="0"/>
              </a:rPr>
              <a:t>“Empirical evaluations of online panels abroad and in the U.S. leave no doubt that those who choose to join online panels differ in important and nonignorable ways from those who do not.” </a:t>
            </a:r>
          </a:p>
          <a:p>
            <a:pPr marR="0" lvl="0">
              <a:spcBef>
                <a:spcPts val="0"/>
              </a:spcBef>
              <a:spcAft>
                <a:spcPts val="0"/>
              </a:spcAft>
            </a:pPr>
            <a:endParaRPr lang="en-US" sz="20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mj-lt"/>
                <a:ea typeface="Times New Roman" panose="02020603050405020304" pitchFamily="18" charset="0"/>
                <a:cs typeface="Times New Roman" panose="02020603050405020304" pitchFamily="18" charset="0"/>
              </a:rPr>
              <a:t>“The reporting of a margin of sampling error associated with an opt-in or self-identified sample is misleading.”</a:t>
            </a:r>
            <a:endParaRPr lang="en-US" sz="2000" dirty="0">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E31468C-DDA2-7BA0-82CD-2117C073E080}"/>
              </a:ext>
            </a:extLst>
          </p:cNvPr>
          <p:cNvSpPr txBox="1"/>
          <p:nvPr/>
        </p:nvSpPr>
        <p:spPr>
          <a:xfrm>
            <a:off x="2470897" y="618463"/>
            <a:ext cx="6937348" cy="984885"/>
          </a:xfrm>
          <a:prstGeom prst="rect">
            <a:avLst/>
          </a:prstGeom>
          <a:noFill/>
        </p:spPr>
        <p:txBody>
          <a:bodyPr wrap="none" rtlCol="0">
            <a:spAutoFit/>
          </a:bodyPr>
          <a:lstStyle/>
          <a:p>
            <a:r>
              <a:rPr lang="en-US" sz="4000" dirty="0">
                <a:latin typeface="+mj-lt"/>
              </a:rPr>
              <a:t>AAPOR Report on Online Panels</a:t>
            </a:r>
          </a:p>
          <a:p>
            <a:pPr algn="ctr"/>
            <a:r>
              <a:rPr lang="en-US" dirty="0">
                <a:latin typeface="+mj-lt"/>
              </a:rPr>
              <a:t>https://aapor.org/wp-content/uploads/2022/11/nfq048.pdf</a:t>
            </a:r>
          </a:p>
        </p:txBody>
      </p:sp>
    </p:spTree>
    <p:extLst>
      <p:ext uri="{BB962C8B-B14F-4D97-AF65-F5344CB8AC3E}">
        <p14:creationId xmlns:p14="http://schemas.microsoft.com/office/powerpoint/2010/main" val="130166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7E182B-C2BF-F3F0-7176-9750D0E7C3EA}"/>
              </a:ext>
            </a:extLst>
          </p:cNvPr>
          <p:cNvSpPr txBox="1"/>
          <p:nvPr/>
        </p:nvSpPr>
        <p:spPr>
          <a:xfrm>
            <a:off x="1860804" y="1668887"/>
            <a:ext cx="9157716" cy="3970318"/>
          </a:xfrm>
          <a:prstGeom prst="rect">
            <a:avLst/>
          </a:prstGeom>
          <a:noFill/>
        </p:spPr>
        <p:txBody>
          <a:bodyPr wrap="square">
            <a:spAutoFit/>
          </a:bodyPr>
          <a:lstStyle/>
          <a:p>
            <a:r>
              <a:rPr lang="en-US" sz="2400" b="0" i="0" dirty="0">
                <a:solidFill>
                  <a:srgbClr val="000000"/>
                </a:solidFill>
                <a:effectLst/>
              </a:rPr>
              <a:t>AP: The margin of sampling error for voters is estimated to be plus or minus 0.4 percentage points. Find more details about AP </a:t>
            </a:r>
            <a:r>
              <a:rPr lang="en-US" sz="2400" b="0" i="0" dirty="0" err="1">
                <a:solidFill>
                  <a:srgbClr val="000000"/>
                </a:solidFill>
                <a:effectLst/>
              </a:rPr>
              <a:t>VoteCast’s</a:t>
            </a:r>
            <a:r>
              <a:rPr lang="en-US" sz="2400" b="0" i="0" dirty="0">
                <a:solidFill>
                  <a:srgbClr val="000000"/>
                </a:solidFill>
                <a:effectLst/>
              </a:rPr>
              <a:t> methodology at </a:t>
            </a:r>
            <a:r>
              <a:rPr lang="en-US" sz="2400" b="0" i="0" dirty="0">
                <a:solidFill>
                  <a:schemeClr val="accent1"/>
                </a:solidFill>
                <a:effectLst/>
                <a:hlinkClick r:id="rId2">
                  <a:extLst>
                    <a:ext uri="{A12FA001-AC4F-418D-AE19-62706E023703}">
                      <ahyp:hlinkClr xmlns:ahyp="http://schemas.microsoft.com/office/drawing/2018/hyperlinkcolor" val="tx"/>
                    </a:ext>
                  </a:extLst>
                </a:hlinkClick>
              </a:rPr>
              <a:t>https://ap.org/votecast</a:t>
            </a:r>
            <a:r>
              <a:rPr lang="en-US" sz="2400" b="0" i="0" dirty="0">
                <a:solidFill>
                  <a:schemeClr val="accent1"/>
                </a:solidFill>
                <a:effectLst/>
              </a:rPr>
              <a:t>.</a:t>
            </a:r>
          </a:p>
          <a:p>
            <a:r>
              <a:rPr lang="en-US" sz="2400" dirty="0">
                <a:solidFill>
                  <a:schemeClr val="accent1"/>
                </a:solidFill>
                <a:hlinkClick r:id="rId3">
                  <a:extLst>
                    <a:ext uri="{A12FA001-AC4F-418D-AE19-62706E023703}">
                      <ahyp:hlinkClr xmlns:ahyp="http://schemas.microsoft.com/office/drawing/2018/hyperlinkcolor" val="tx"/>
                    </a:ext>
                  </a:extLst>
                </a:hlinkClick>
              </a:rPr>
              <a:t>https://apnews.com/projects/election-results-2024/votecast/</a:t>
            </a:r>
            <a:endParaRPr lang="en-US" sz="2400" dirty="0">
              <a:solidFill>
                <a:schemeClr val="accent1"/>
              </a:solidFill>
            </a:endParaRPr>
          </a:p>
          <a:p>
            <a:endParaRPr lang="en-US" sz="2400" dirty="0">
              <a:solidFill>
                <a:srgbClr val="000000"/>
              </a:solidFill>
            </a:endParaRPr>
          </a:p>
          <a:p>
            <a:endParaRPr lang="en-US" sz="2400" b="0" i="0" dirty="0">
              <a:solidFill>
                <a:srgbClr val="000000"/>
              </a:solidFill>
              <a:effectLst/>
            </a:endParaRPr>
          </a:p>
          <a:p>
            <a:r>
              <a:rPr lang="en-US" sz="2400" dirty="0">
                <a:solidFill>
                  <a:srgbClr val="000000"/>
                </a:solidFill>
                <a:effectLst/>
                <a:ea typeface="Times New Roman" panose="02020603050405020304" pitchFamily="18" charset="0"/>
                <a:cs typeface="Times New Roman" panose="02020603050405020304" pitchFamily="18" charset="0"/>
              </a:rPr>
              <a:t>AAPOR: “The reporting of a margin of sampling error associated with an opt-in or self-identified sample is misleading.”</a:t>
            </a:r>
          </a:p>
          <a:p>
            <a:r>
              <a:rPr lang="en-US" sz="2400" u="sng" dirty="0">
                <a:solidFill>
                  <a:schemeClr val="accent1"/>
                </a:solidFill>
              </a:rPr>
              <a:t>https://aapor.org/wp-content/uploads/2022/11/nfq048.pdf</a:t>
            </a:r>
          </a:p>
          <a:p>
            <a:endParaRPr lang="en-US" sz="1800" dirty="0">
              <a:effectLst/>
              <a:latin typeface="+mj-lt"/>
              <a:ea typeface="Calibri" panose="020F0502020204030204" pitchFamily="34" charset="0"/>
              <a:cs typeface="Times New Roman" panose="02020603050405020304" pitchFamily="18" charset="0"/>
            </a:endParaRPr>
          </a:p>
          <a:p>
            <a:endParaRPr lang="en-US" b="0" i="0" dirty="0">
              <a:solidFill>
                <a:srgbClr val="000000"/>
              </a:solidFill>
              <a:effectLst/>
              <a:latin typeface="AP"/>
            </a:endParaRPr>
          </a:p>
        </p:txBody>
      </p:sp>
    </p:spTree>
    <p:extLst>
      <p:ext uri="{BB962C8B-B14F-4D97-AF65-F5344CB8AC3E}">
        <p14:creationId xmlns:p14="http://schemas.microsoft.com/office/powerpoint/2010/main" val="19054209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641</TotalTime>
  <Words>1156</Words>
  <Application>Microsoft Office PowerPoint</Application>
  <PresentationFormat>Widescreen</PresentationFormat>
  <Paragraphs>114</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vt:lpstr>
      <vt:lpstr>Aptos</vt:lpstr>
      <vt:lpstr>Arial</vt:lpstr>
      <vt:lpstr>Garamond</vt:lpstr>
      <vt:lpstr>Gill Sans MT</vt:lpstr>
      <vt:lpstr>Symbol</vt:lpstr>
      <vt:lpstr>Times New Roman</vt:lpstr>
      <vt:lpstr>Organic</vt:lpstr>
      <vt:lpstr>Media reporting of polls …and how to improve it</vt:lpstr>
      <vt:lpstr>My background - and 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Gary Langer</dc:creator>
  <cp:lastModifiedBy>Gary Langer</cp:lastModifiedBy>
  <cp:revision>19</cp:revision>
  <dcterms:created xsi:type="dcterms:W3CDTF">2025-03-31T13:37:40Z</dcterms:created>
  <dcterms:modified xsi:type="dcterms:W3CDTF">2025-05-13T13:09:31Z</dcterms:modified>
</cp:coreProperties>
</file>